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70"/>
  </p:notesMasterIdLst>
  <p:sldIdLst>
    <p:sldId id="256" r:id="rId3"/>
    <p:sldId id="257" r:id="rId4"/>
    <p:sldId id="259" r:id="rId5"/>
    <p:sldId id="260" r:id="rId6"/>
    <p:sldId id="261" r:id="rId7"/>
    <p:sldId id="262" r:id="rId8"/>
    <p:sldId id="265" r:id="rId9"/>
    <p:sldId id="266" r:id="rId10"/>
    <p:sldId id="267" r:id="rId11"/>
    <p:sldId id="268" r:id="rId12"/>
    <p:sldId id="269" r:id="rId13"/>
    <p:sldId id="264" r:id="rId14"/>
    <p:sldId id="270" r:id="rId15"/>
    <p:sldId id="271" r:id="rId16"/>
    <p:sldId id="306" r:id="rId17"/>
    <p:sldId id="301" r:id="rId18"/>
    <p:sldId id="302" r:id="rId19"/>
    <p:sldId id="273" r:id="rId20"/>
    <p:sldId id="307" r:id="rId21"/>
    <p:sldId id="275" r:id="rId22"/>
    <p:sldId id="300" r:id="rId23"/>
    <p:sldId id="272" r:id="rId24"/>
    <p:sldId id="303" r:id="rId25"/>
    <p:sldId id="277" r:id="rId26"/>
    <p:sldId id="276" r:id="rId27"/>
    <p:sldId id="281" r:id="rId28"/>
    <p:sldId id="280" r:id="rId29"/>
    <p:sldId id="282" r:id="rId30"/>
    <p:sldId id="278" r:id="rId31"/>
    <p:sldId id="304" r:id="rId32"/>
    <p:sldId id="284" r:id="rId33"/>
    <p:sldId id="283" r:id="rId34"/>
    <p:sldId id="287" r:id="rId35"/>
    <p:sldId id="308" r:id="rId36"/>
    <p:sldId id="285" r:id="rId37"/>
    <p:sldId id="288" r:id="rId38"/>
    <p:sldId id="310" r:id="rId39"/>
    <p:sldId id="312" r:id="rId40"/>
    <p:sldId id="313" r:id="rId41"/>
    <p:sldId id="314" r:id="rId42"/>
    <p:sldId id="315" r:id="rId43"/>
    <p:sldId id="316" r:id="rId44"/>
    <p:sldId id="317" r:id="rId45"/>
    <p:sldId id="318" r:id="rId46"/>
    <p:sldId id="319" r:id="rId47"/>
    <p:sldId id="320" r:id="rId48"/>
    <p:sldId id="321" r:id="rId49"/>
    <p:sldId id="323" r:id="rId50"/>
    <p:sldId id="322" r:id="rId51"/>
    <p:sldId id="291" r:id="rId52"/>
    <p:sldId id="292" r:id="rId53"/>
    <p:sldId id="290" r:id="rId54"/>
    <p:sldId id="294" r:id="rId55"/>
    <p:sldId id="295" r:id="rId56"/>
    <p:sldId id="293" r:id="rId57"/>
    <p:sldId id="296" r:id="rId58"/>
    <p:sldId id="297" r:id="rId59"/>
    <p:sldId id="298" r:id="rId60"/>
    <p:sldId id="311" r:id="rId61"/>
    <p:sldId id="299" r:id="rId62"/>
    <p:sldId id="305" r:id="rId63"/>
    <p:sldId id="324" r:id="rId64"/>
    <p:sldId id="326" r:id="rId65"/>
    <p:sldId id="325" r:id="rId66"/>
    <p:sldId id="327" r:id="rId67"/>
    <p:sldId id="328" r:id="rId68"/>
    <p:sldId id="329" r:id="rId69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CC94814-BA6E-45D7-BC04-D3FC417AFFE3}">
          <p14:sldIdLst>
            <p14:sldId id="256"/>
            <p14:sldId id="257"/>
            <p14:sldId id="259"/>
            <p14:sldId id="260"/>
            <p14:sldId id="261"/>
            <p14:sldId id="262"/>
            <p14:sldId id="265"/>
            <p14:sldId id="266"/>
            <p14:sldId id="267"/>
            <p14:sldId id="268"/>
            <p14:sldId id="269"/>
          </p14:sldIdLst>
        </p14:section>
        <p14:section name="Untitled Section" id="{5E5F38A8-24E9-4C71-9D89-595F6A6DA0B9}">
          <p14:sldIdLst>
            <p14:sldId id="264"/>
            <p14:sldId id="270"/>
            <p14:sldId id="271"/>
            <p14:sldId id="306"/>
            <p14:sldId id="301"/>
            <p14:sldId id="302"/>
            <p14:sldId id="273"/>
            <p14:sldId id="307"/>
            <p14:sldId id="275"/>
            <p14:sldId id="300"/>
            <p14:sldId id="272"/>
            <p14:sldId id="303"/>
            <p14:sldId id="277"/>
            <p14:sldId id="276"/>
            <p14:sldId id="281"/>
            <p14:sldId id="280"/>
            <p14:sldId id="282"/>
            <p14:sldId id="278"/>
            <p14:sldId id="304"/>
            <p14:sldId id="284"/>
            <p14:sldId id="283"/>
            <p14:sldId id="287"/>
            <p14:sldId id="308"/>
            <p14:sldId id="285"/>
            <p14:sldId id="288"/>
            <p14:sldId id="310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3"/>
            <p14:sldId id="322"/>
            <p14:sldId id="291"/>
            <p14:sldId id="292"/>
            <p14:sldId id="290"/>
            <p14:sldId id="294"/>
            <p14:sldId id="295"/>
            <p14:sldId id="293"/>
            <p14:sldId id="296"/>
            <p14:sldId id="297"/>
            <p14:sldId id="298"/>
            <p14:sldId id="311"/>
            <p14:sldId id="299"/>
            <p14:sldId id="305"/>
            <p14:sldId id="324"/>
            <p14:sldId id="326"/>
            <p14:sldId id="325"/>
            <p14:sldId id="327"/>
            <p14:sldId id="328"/>
            <p14:sldId id="3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8B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5332" autoAdjust="0"/>
  </p:normalViewPr>
  <p:slideViewPr>
    <p:cSldViewPr>
      <p:cViewPr varScale="1">
        <p:scale>
          <a:sx n="115" d="100"/>
          <a:sy n="115" d="100"/>
        </p:scale>
        <p:origin x="518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B5AF5A-89C1-4FF2-A51B-32F67BFC533C}" type="doc">
      <dgm:prSet loTypeId="urn:microsoft.com/office/officeart/2005/8/layout/list1" loCatId="list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E9769314-8D38-485A-9C35-47AE80E7F949}">
      <dgm:prSet phldrT="[Text]"/>
      <dgm:spPr/>
      <dgm:t>
        <a:bodyPr/>
        <a:lstStyle/>
        <a:p>
          <a:r>
            <a:rPr lang="en-US" dirty="0"/>
            <a:t>The quadrotor is a symmetrical rigid body.</a:t>
          </a:r>
        </a:p>
      </dgm:t>
    </dgm:pt>
    <dgm:pt modelId="{FAFB18EA-0281-4F50-84C0-4469DFAF46D4}" type="parTrans" cxnId="{6F388860-8377-4266-86AD-3F522CA14ADD}">
      <dgm:prSet/>
      <dgm:spPr/>
      <dgm:t>
        <a:bodyPr/>
        <a:lstStyle/>
        <a:p>
          <a:endParaRPr lang="en-US"/>
        </a:p>
      </dgm:t>
    </dgm:pt>
    <dgm:pt modelId="{5A0CB4C2-E2B5-4C82-90A9-83184E5F0934}" type="sibTrans" cxnId="{6F388860-8377-4266-86AD-3F522CA14ADD}">
      <dgm:prSet/>
      <dgm:spPr/>
      <dgm:t>
        <a:bodyPr/>
        <a:lstStyle/>
        <a:p>
          <a:endParaRPr lang="en-US"/>
        </a:p>
      </dgm:t>
    </dgm:pt>
    <dgm:pt modelId="{CBEA1FEC-FDFC-48D6-B56A-D1EAB8B26923}">
      <dgm:prSet phldrT="[Text]"/>
      <dgm:spPr/>
      <dgm:t>
        <a:bodyPr/>
        <a:lstStyle/>
        <a:p>
          <a:r>
            <a:rPr lang="en-US" dirty="0"/>
            <a:t>The origin of inertial coordinate system is in the same</a:t>
          </a:r>
        </a:p>
        <a:p>
          <a:r>
            <a:rPr lang="en-US" dirty="0"/>
            <a:t>position with the geometric center and centroid of the</a:t>
          </a:r>
        </a:p>
        <a:p>
          <a:r>
            <a:rPr lang="en-US" dirty="0"/>
            <a:t>Quadrotor.</a:t>
          </a:r>
        </a:p>
      </dgm:t>
    </dgm:pt>
    <dgm:pt modelId="{9832E2E6-51CB-4D76-8DCE-D78AC5674722}" type="parTrans" cxnId="{2E6145C7-9208-4825-A406-89183225C8A6}">
      <dgm:prSet/>
      <dgm:spPr/>
      <dgm:t>
        <a:bodyPr/>
        <a:lstStyle/>
        <a:p>
          <a:endParaRPr lang="en-US"/>
        </a:p>
      </dgm:t>
    </dgm:pt>
    <dgm:pt modelId="{D5FA5761-9296-41A3-B6CE-9C0B13482699}" type="sibTrans" cxnId="{2E6145C7-9208-4825-A406-89183225C8A6}">
      <dgm:prSet/>
      <dgm:spPr/>
      <dgm:t>
        <a:bodyPr/>
        <a:lstStyle/>
        <a:p>
          <a:endParaRPr lang="en-US"/>
        </a:p>
      </dgm:t>
    </dgm:pt>
    <dgm:pt modelId="{17342094-8988-4F46-A840-195542AFBB1F}">
      <dgm:prSet phldrT="[Text]"/>
      <dgm:spPr/>
      <dgm:t>
        <a:bodyPr/>
        <a:lstStyle/>
        <a:p>
          <a:r>
            <a:rPr lang="en-US" dirty="0"/>
            <a:t>Resistance and gravity of the quadrotor are not affected</a:t>
          </a:r>
        </a:p>
        <a:p>
          <a:r>
            <a:rPr lang="en-US" dirty="0"/>
            <a:t>by flight altitude and other factors.</a:t>
          </a:r>
        </a:p>
      </dgm:t>
    </dgm:pt>
    <dgm:pt modelId="{9F17839C-4EAD-4040-B683-B1289197C060}" type="parTrans" cxnId="{6C68E9AB-755D-4CC6-8E38-DADC1B5AB723}">
      <dgm:prSet/>
      <dgm:spPr/>
      <dgm:t>
        <a:bodyPr/>
        <a:lstStyle/>
        <a:p>
          <a:endParaRPr lang="en-US"/>
        </a:p>
      </dgm:t>
    </dgm:pt>
    <dgm:pt modelId="{15AB5DA9-37CA-47BC-92C6-20D4BACA588C}" type="sibTrans" cxnId="{6C68E9AB-755D-4CC6-8E38-DADC1B5AB723}">
      <dgm:prSet/>
      <dgm:spPr/>
      <dgm:t>
        <a:bodyPr/>
        <a:lstStyle/>
        <a:p>
          <a:endParaRPr lang="en-US"/>
        </a:p>
      </dgm:t>
    </dgm:pt>
    <dgm:pt modelId="{8ABFFCC5-1458-4FDF-A879-A1BCD9FA8DC6}">
      <dgm:prSet phldrT="[Text]"/>
      <dgm:spPr/>
      <dgm:t>
        <a:bodyPr/>
        <a:lstStyle/>
        <a:p>
          <a:r>
            <a:rPr lang="en-US" dirty="0"/>
            <a:t>Tensions in all directions are proportional to the square</a:t>
          </a:r>
        </a:p>
        <a:p>
          <a:r>
            <a:rPr lang="en-US" dirty="0"/>
            <a:t>of the propeller speed.</a:t>
          </a:r>
        </a:p>
      </dgm:t>
    </dgm:pt>
    <dgm:pt modelId="{021C5FDF-0B8C-4923-900D-D4EF274B3376}" type="parTrans" cxnId="{39F039EB-F15F-407D-AFFA-AC86FA11E2EF}">
      <dgm:prSet/>
      <dgm:spPr/>
      <dgm:t>
        <a:bodyPr/>
        <a:lstStyle/>
        <a:p>
          <a:endParaRPr lang="en-US"/>
        </a:p>
      </dgm:t>
    </dgm:pt>
    <dgm:pt modelId="{CA78EC61-21D8-42B6-9981-0B2EE3F1F8F2}" type="sibTrans" cxnId="{39F039EB-F15F-407D-AFFA-AC86FA11E2EF}">
      <dgm:prSet/>
      <dgm:spPr/>
      <dgm:t>
        <a:bodyPr/>
        <a:lstStyle/>
        <a:p>
          <a:endParaRPr lang="en-US"/>
        </a:p>
      </dgm:t>
    </dgm:pt>
    <dgm:pt modelId="{84648A2D-83C1-4C93-9A37-D8BC794AC6A4}">
      <dgm:prSet phldrT="[Text]"/>
      <dgm:spPr/>
      <dgm:t>
        <a:bodyPr/>
        <a:lstStyle/>
        <a:p>
          <a:r>
            <a:rPr lang="en-US" dirty="0"/>
            <a:t>The gyroscopic moments are ignored(MG).</a:t>
          </a:r>
        </a:p>
      </dgm:t>
    </dgm:pt>
    <dgm:pt modelId="{C3DFBADB-F90C-4F80-B377-4141F8F2291B}" type="parTrans" cxnId="{1305596D-8626-425A-8E05-8186A5574DD4}">
      <dgm:prSet/>
      <dgm:spPr/>
      <dgm:t>
        <a:bodyPr/>
        <a:lstStyle/>
        <a:p>
          <a:endParaRPr lang="en-US"/>
        </a:p>
      </dgm:t>
    </dgm:pt>
    <dgm:pt modelId="{E3FB8F17-3C72-4218-BA05-DEFF4F23842E}" type="sibTrans" cxnId="{1305596D-8626-425A-8E05-8186A5574DD4}">
      <dgm:prSet/>
      <dgm:spPr/>
      <dgm:t>
        <a:bodyPr/>
        <a:lstStyle/>
        <a:p>
          <a:endParaRPr lang="en-US"/>
        </a:p>
      </dgm:t>
    </dgm:pt>
    <dgm:pt modelId="{45553A83-A0B7-4D70-A2CE-2C47F63B10A0}" type="pres">
      <dgm:prSet presAssocID="{A6B5AF5A-89C1-4FF2-A51B-32F67BFC533C}" presName="linear" presStyleCnt="0">
        <dgm:presLayoutVars>
          <dgm:dir/>
          <dgm:animLvl val="lvl"/>
          <dgm:resizeHandles val="exact"/>
        </dgm:presLayoutVars>
      </dgm:prSet>
      <dgm:spPr/>
    </dgm:pt>
    <dgm:pt modelId="{20FCAAC3-D4D3-45EB-94BA-EE6C7ED08406}" type="pres">
      <dgm:prSet presAssocID="{E9769314-8D38-485A-9C35-47AE80E7F949}" presName="parentLin" presStyleCnt="0"/>
      <dgm:spPr/>
    </dgm:pt>
    <dgm:pt modelId="{6DE8398A-B64B-42E2-9F0B-9DFD986A8F45}" type="pres">
      <dgm:prSet presAssocID="{E9769314-8D38-485A-9C35-47AE80E7F949}" presName="parentLeftMargin" presStyleLbl="node1" presStyleIdx="0" presStyleCnt="5"/>
      <dgm:spPr/>
    </dgm:pt>
    <dgm:pt modelId="{D0DD698F-F3CD-47EA-A3C7-6DB5E95F7BA2}" type="pres">
      <dgm:prSet presAssocID="{E9769314-8D38-485A-9C35-47AE80E7F949}" presName="parentText" presStyleLbl="node1" presStyleIdx="0" presStyleCnt="5" custScaleY="161225">
        <dgm:presLayoutVars>
          <dgm:chMax val="0"/>
          <dgm:bulletEnabled val="1"/>
        </dgm:presLayoutVars>
      </dgm:prSet>
      <dgm:spPr/>
    </dgm:pt>
    <dgm:pt modelId="{F3EE4A4E-1AAB-4546-9B5F-AC900911553A}" type="pres">
      <dgm:prSet presAssocID="{E9769314-8D38-485A-9C35-47AE80E7F949}" presName="negativeSpace" presStyleCnt="0"/>
      <dgm:spPr/>
    </dgm:pt>
    <dgm:pt modelId="{DFBDD56D-B082-4C80-BCBB-1CDE4C65069D}" type="pres">
      <dgm:prSet presAssocID="{E9769314-8D38-485A-9C35-47AE80E7F949}" presName="childText" presStyleLbl="conFgAcc1" presStyleIdx="0" presStyleCnt="5">
        <dgm:presLayoutVars>
          <dgm:bulletEnabled val="1"/>
        </dgm:presLayoutVars>
      </dgm:prSet>
      <dgm:spPr/>
    </dgm:pt>
    <dgm:pt modelId="{6D4D5010-37EB-4E4A-A631-A16C62525B8F}" type="pres">
      <dgm:prSet presAssocID="{5A0CB4C2-E2B5-4C82-90A9-83184E5F0934}" presName="spaceBetweenRectangles" presStyleCnt="0"/>
      <dgm:spPr/>
    </dgm:pt>
    <dgm:pt modelId="{008AF8BC-F8EC-4B8E-83F9-87365C50B256}" type="pres">
      <dgm:prSet presAssocID="{CBEA1FEC-FDFC-48D6-B56A-D1EAB8B26923}" presName="parentLin" presStyleCnt="0"/>
      <dgm:spPr/>
    </dgm:pt>
    <dgm:pt modelId="{32058FE4-772D-430A-AEE3-817AFE55A9F0}" type="pres">
      <dgm:prSet presAssocID="{CBEA1FEC-FDFC-48D6-B56A-D1EAB8B26923}" presName="parentLeftMargin" presStyleLbl="node1" presStyleIdx="0" presStyleCnt="5"/>
      <dgm:spPr/>
    </dgm:pt>
    <dgm:pt modelId="{AFC545E9-04CF-45EA-9E77-AD33D2CAC2B5}" type="pres">
      <dgm:prSet presAssocID="{CBEA1FEC-FDFC-48D6-B56A-D1EAB8B26923}" presName="parentText" presStyleLbl="node1" presStyleIdx="1" presStyleCnt="5" custScaleX="99352" custScaleY="274142">
        <dgm:presLayoutVars>
          <dgm:chMax val="0"/>
          <dgm:bulletEnabled val="1"/>
        </dgm:presLayoutVars>
      </dgm:prSet>
      <dgm:spPr/>
    </dgm:pt>
    <dgm:pt modelId="{0320DCB3-79AE-4BCD-B00C-6FBDA2EE86F9}" type="pres">
      <dgm:prSet presAssocID="{CBEA1FEC-FDFC-48D6-B56A-D1EAB8B26923}" presName="negativeSpace" presStyleCnt="0"/>
      <dgm:spPr/>
    </dgm:pt>
    <dgm:pt modelId="{A94AD604-8E4F-4B66-9B93-CD1BAD5D63C2}" type="pres">
      <dgm:prSet presAssocID="{CBEA1FEC-FDFC-48D6-B56A-D1EAB8B26923}" presName="childText" presStyleLbl="conFgAcc1" presStyleIdx="1" presStyleCnt="5">
        <dgm:presLayoutVars>
          <dgm:bulletEnabled val="1"/>
        </dgm:presLayoutVars>
      </dgm:prSet>
      <dgm:spPr/>
    </dgm:pt>
    <dgm:pt modelId="{440F429D-4EF2-4FC7-A21F-3CC1DA1658D2}" type="pres">
      <dgm:prSet presAssocID="{D5FA5761-9296-41A3-B6CE-9C0B13482699}" presName="spaceBetweenRectangles" presStyleCnt="0"/>
      <dgm:spPr/>
    </dgm:pt>
    <dgm:pt modelId="{678B4AD0-123B-4600-91D5-CBC82E8338E5}" type="pres">
      <dgm:prSet presAssocID="{17342094-8988-4F46-A840-195542AFBB1F}" presName="parentLin" presStyleCnt="0"/>
      <dgm:spPr/>
    </dgm:pt>
    <dgm:pt modelId="{96D31F21-B4B9-42EB-BA92-52A3A0CD694C}" type="pres">
      <dgm:prSet presAssocID="{17342094-8988-4F46-A840-195542AFBB1F}" presName="parentLeftMargin" presStyleLbl="node1" presStyleIdx="1" presStyleCnt="5"/>
      <dgm:spPr/>
    </dgm:pt>
    <dgm:pt modelId="{C3AB6037-1BBB-4E25-846A-D75508D4317F}" type="pres">
      <dgm:prSet presAssocID="{17342094-8988-4F46-A840-195542AFBB1F}" presName="parentText" presStyleLbl="node1" presStyleIdx="2" presStyleCnt="5" custScaleY="184741">
        <dgm:presLayoutVars>
          <dgm:chMax val="0"/>
          <dgm:bulletEnabled val="1"/>
        </dgm:presLayoutVars>
      </dgm:prSet>
      <dgm:spPr/>
    </dgm:pt>
    <dgm:pt modelId="{B2A51C1D-288C-49F5-B7FE-D973CB956E1D}" type="pres">
      <dgm:prSet presAssocID="{17342094-8988-4F46-A840-195542AFBB1F}" presName="negativeSpace" presStyleCnt="0"/>
      <dgm:spPr/>
    </dgm:pt>
    <dgm:pt modelId="{34BE1351-48FA-431A-9248-873B30075FFA}" type="pres">
      <dgm:prSet presAssocID="{17342094-8988-4F46-A840-195542AFBB1F}" presName="childText" presStyleLbl="conFgAcc1" presStyleIdx="2" presStyleCnt="5">
        <dgm:presLayoutVars>
          <dgm:bulletEnabled val="1"/>
        </dgm:presLayoutVars>
      </dgm:prSet>
      <dgm:spPr/>
    </dgm:pt>
    <dgm:pt modelId="{1A107F4F-6089-46BA-915B-9A2748B40B5A}" type="pres">
      <dgm:prSet presAssocID="{15AB5DA9-37CA-47BC-92C6-20D4BACA588C}" presName="spaceBetweenRectangles" presStyleCnt="0"/>
      <dgm:spPr/>
    </dgm:pt>
    <dgm:pt modelId="{FBE727F6-1151-4092-8EC2-1ACA99F99867}" type="pres">
      <dgm:prSet presAssocID="{8ABFFCC5-1458-4FDF-A879-A1BCD9FA8DC6}" presName="parentLin" presStyleCnt="0"/>
      <dgm:spPr/>
    </dgm:pt>
    <dgm:pt modelId="{56858A10-B6D2-4E6A-8496-6E53B9146DF8}" type="pres">
      <dgm:prSet presAssocID="{8ABFFCC5-1458-4FDF-A879-A1BCD9FA8DC6}" presName="parentLeftMargin" presStyleLbl="node1" presStyleIdx="2" presStyleCnt="5" custScaleY="184741"/>
      <dgm:spPr/>
    </dgm:pt>
    <dgm:pt modelId="{223FF125-0659-4D67-A5EF-1B2D5FD277C1}" type="pres">
      <dgm:prSet presAssocID="{8ABFFCC5-1458-4FDF-A879-A1BCD9FA8DC6}" presName="parentText" presStyleLbl="node1" presStyleIdx="3" presStyleCnt="5" custScaleY="194091">
        <dgm:presLayoutVars>
          <dgm:chMax val="0"/>
          <dgm:bulletEnabled val="1"/>
        </dgm:presLayoutVars>
      </dgm:prSet>
      <dgm:spPr/>
    </dgm:pt>
    <dgm:pt modelId="{C1D0960D-06A7-4F5F-88D7-DC173E919676}" type="pres">
      <dgm:prSet presAssocID="{8ABFFCC5-1458-4FDF-A879-A1BCD9FA8DC6}" presName="negativeSpace" presStyleCnt="0"/>
      <dgm:spPr/>
    </dgm:pt>
    <dgm:pt modelId="{4EE78861-E278-495A-8469-6EC4DCC85445}" type="pres">
      <dgm:prSet presAssocID="{8ABFFCC5-1458-4FDF-A879-A1BCD9FA8DC6}" presName="childText" presStyleLbl="conFgAcc1" presStyleIdx="3" presStyleCnt="5">
        <dgm:presLayoutVars>
          <dgm:bulletEnabled val="1"/>
        </dgm:presLayoutVars>
      </dgm:prSet>
      <dgm:spPr/>
    </dgm:pt>
    <dgm:pt modelId="{0D1CF48D-F4EE-4AE0-BECF-AFABD485EC46}" type="pres">
      <dgm:prSet presAssocID="{CA78EC61-21D8-42B6-9981-0B2EE3F1F8F2}" presName="spaceBetweenRectangles" presStyleCnt="0"/>
      <dgm:spPr/>
    </dgm:pt>
    <dgm:pt modelId="{431CCD18-26FD-4E3D-A5CA-8DC0C1A2F310}" type="pres">
      <dgm:prSet presAssocID="{84648A2D-83C1-4C93-9A37-D8BC794AC6A4}" presName="parentLin" presStyleCnt="0"/>
      <dgm:spPr/>
    </dgm:pt>
    <dgm:pt modelId="{7FE128F6-103F-4E69-A49E-93B84FF40C51}" type="pres">
      <dgm:prSet presAssocID="{84648A2D-83C1-4C93-9A37-D8BC794AC6A4}" presName="parentLeftMargin" presStyleLbl="node1" presStyleIdx="3" presStyleCnt="5"/>
      <dgm:spPr/>
    </dgm:pt>
    <dgm:pt modelId="{94EEC9CD-2834-45B5-A67C-8EEE99641F03}" type="pres">
      <dgm:prSet presAssocID="{84648A2D-83C1-4C93-9A37-D8BC794AC6A4}" presName="parentText" presStyleLbl="node1" presStyleIdx="4" presStyleCnt="5" custScaleY="188500">
        <dgm:presLayoutVars>
          <dgm:chMax val="0"/>
          <dgm:bulletEnabled val="1"/>
        </dgm:presLayoutVars>
      </dgm:prSet>
      <dgm:spPr/>
    </dgm:pt>
    <dgm:pt modelId="{19C9C3D4-D1A3-4303-809B-6DD1107F0392}" type="pres">
      <dgm:prSet presAssocID="{84648A2D-83C1-4C93-9A37-D8BC794AC6A4}" presName="negativeSpace" presStyleCnt="0"/>
      <dgm:spPr/>
    </dgm:pt>
    <dgm:pt modelId="{4FA23EC5-8EE9-4566-8980-E663F33201F4}" type="pres">
      <dgm:prSet presAssocID="{84648A2D-83C1-4C93-9A37-D8BC794AC6A4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17CE2310-0991-46B6-9931-A4DF21B56A64}" type="presOf" srcId="{84648A2D-83C1-4C93-9A37-D8BC794AC6A4}" destId="{7FE128F6-103F-4E69-A49E-93B84FF40C51}" srcOrd="0" destOrd="0" presId="urn:microsoft.com/office/officeart/2005/8/layout/list1"/>
    <dgm:cxn modelId="{DE6BBF5D-F8F1-449A-8FAA-B05E09EE1DA7}" type="presOf" srcId="{8ABFFCC5-1458-4FDF-A879-A1BCD9FA8DC6}" destId="{56858A10-B6D2-4E6A-8496-6E53B9146DF8}" srcOrd="0" destOrd="0" presId="urn:microsoft.com/office/officeart/2005/8/layout/list1"/>
    <dgm:cxn modelId="{6F388860-8377-4266-86AD-3F522CA14ADD}" srcId="{A6B5AF5A-89C1-4FF2-A51B-32F67BFC533C}" destId="{E9769314-8D38-485A-9C35-47AE80E7F949}" srcOrd="0" destOrd="0" parTransId="{FAFB18EA-0281-4F50-84C0-4469DFAF46D4}" sibTransId="{5A0CB4C2-E2B5-4C82-90A9-83184E5F0934}"/>
    <dgm:cxn modelId="{1305596D-8626-425A-8E05-8186A5574DD4}" srcId="{A6B5AF5A-89C1-4FF2-A51B-32F67BFC533C}" destId="{84648A2D-83C1-4C93-9A37-D8BC794AC6A4}" srcOrd="4" destOrd="0" parTransId="{C3DFBADB-F90C-4F80-B377-4141F8F2291B}" sibTransId="{E3FB8F17-3C72-4218-BA05-DEFF4F23842E}"/>
    <dgm:cxn modelId="{D9EEE14D-5A29-473E-9475-F26D00C85790}" type="presOf" srcId="{17342094-8988-4F46-A840-195542AFBB1F}" destId="{96D31F21-B4B9-42EB-BA92-52A3A0CD694C}" srcOrd="0" destOrd="0" presId="urn:microsoft.com/office/officeart/2005/8/layout/list1"/>
    <dgm:cxn modelId="{6A5B4D70-61FE-4749-90F5-6BBE5B16D719}" type="presOf" srcId="{CBEA1FEC-FDFC-48D6-B56A-D1EAB8B26923}" destId="{AFC545E9-04CF-45EA-9E77-AD33D2CAC2B5}" srcOrd="1" destOrd="0" presId="urn:microsoft.com/office/officeart/2005/8/layout/list1"/>
    <dgm:cxn modelId="{87FC5A7C-1271-45E8-98EA-71156788CAD4}" type="presOf" srcId="{84648A2D-83C1-4C93-9A37-D8BC794AC6A4}" destId="{94EEC9CD-2834-45B5-A67C-8EEE99641F03}" srcOrd="1" destOrd="0" presId="urn:microsoft.com/office/officeart/2005/8/layout/list1"/>
    <dgm:cxn modelId="{42FFAC8E-EC0A-40D2-9072-CAD0CD623C12}" type="presOf" srcId="{E9769314-8D38-485A-9C35-47AE80E7F949}" destId="{6DE8398A-B64B-42E2-9F0B-9DFD986A8F45}" srcOrd="0" destOrd="0" presId="urn:microsoft.com/office/officeart/2005/8/layout/list1"/>
    <dgm:cxn modelId="{65AC029B-8171-45DF-84C4-494217233049}" type="presOf" srcId="{E9769314-8D38-485A-9C35-47AE80E7F949}" destId="{D0DD698F-F3CD-47EA-A3C7-6DB5E95F7BA2}" srcOrd="1" destOrd="0" presId="urn:microsoft.com/office/officeart/2005/8/layout/list1"/>
    <dgm:cxn modelId="{6C68E9AB-755D-4CC6-8E38-DADC1B5AB723}" srcId="{A6B5AF5A-89C1-4FF2-A51B-32F67BFC533C}" destId="{17342094-8988-4F46-A840-195542AFBB1F}" srcOrd="2" destOrd="0" parTransId="{9F17839C-4EAD-4040-B683-B1289197C060}" sibTransId="{15AB5DA9-37CA-47BC-92C6-20D4BACA588C}"/>
    <dgm:cxn modelId="{46855BB2-930B-4403-80F2-AD89F4E3C8C7}" type="presOf" srcId="{CBEA1FEC-FDFC-48D6-B56A-D1EAB8B26923}" destId="{32058FE4-772D-430A-AEE3-817AFE55A9F0}" srcOrd="0" destOrd="0" presId="urn:microsoft.com/office/officeart/2005/8/layout/list1"/>
    <dgm:cxn modelId="{97C440C3-B8C5-41BC-A85B-07BDBA178ED0}" type="presOf" srcId="{17342094-8988-4F46-A840-195542AFBB1F}" destId="{C3AB6037-1BBB-4E25-846A-D75508D4317F}" srcOrd="1" destOrd="0" presId="urn:microsoft.com/office/officeart/2005/8/layout/list1"/>
    <dgm:cxn modelId="{2E6145C7-9208-4825-A406-89183225C8A6}" srcId="{A6B5AF5A-89C1-4FF2-A51B-32F67BFC533C}" destId="{CBEA1FEC-FDFC-48D6-B56A-D1EAB8B26923}" srcOrd="1" destOrd="0" parTransId="{9832E2E6-51CB-4D76-8DCE-D78AC5674722}" sibTransId="{D5FA5761-9296-41A3-B6CE-9C0B13482699}"/>
    <dgm:cxn modelId="{2F318DE8-13FF-4D92-A3DC-6FA7E45D0132}" type="presOf" srcId="{8ABFFCC5-1458-4FDF-A879-A1BCD9FA8DC6}" destId="{223FF125-0659-4D67-A5EF-1B2D5FD277C1}" srcOrd="1" destOrd="0" presId="urn:microsoft.com/office/officeart/2005/8/layout/list1"/>
    <dgm:cxn modelId="{39F039EB-F15F-407D-AFFA-AC86FA11E2EF}" srcId="{A6B5AF5A-89C1-4FF2-A51B-32F67BFC533C}" destId="{8ABFFCC5-1458-4FDF-A879-A1BCD9FA8DC6}" srcOrd="3" destOrd="0" parTransId="{021C5FDF-0B8C-4923-900D-D4EF274B3376}" sibTransId="{CA78EC61-21D8-42B6-9981-0B2EE3F1F8F2}"/>
    <dgm:cxn modelId="{CC4CEEF5-345C-41A1-A42C-144AAADCB4F8}" type="presOf" srcId="{A6B5AF5A-89C1-4FF2-A51B-32F67BFC533C}" destId="{45553A83-A0B7-4D70-A2CE-2C47F63B10A0}" srcOrd="0" destOrd="0" presId="urn:microsoft.com/office/officeart/2005/8/layout/list1"/>
    <dgm:cxn modelId="{692BC89B-781D-450F-8B09-749C8BA0667E}" type="presParOf" srcId="{45553A83-A0B7-4D70-A2CE-2C47F63B10A0}" destId="{20FCAAC3-D4D3-45EB-94BA-EE6C7ED08406}" srcOrd="0" destOrd="0" presId="urn:microsoft.com/office/officeart/2005/8/layout/list1"/>
    <dgm:cxn modelId="{831DA638-39E4-4193-93AD-CA36FFFFF0A2}" type="presParOf" srcId="{20FCAAC3-D4D3-45EB-94BA-EE6C7ED08406}" destId="{6DE8398A-B64B-42E2-9F0B-9DFD986A8F45}" srcOrd="0" destOrd="0" presId="urn:microsoft.com/office/officeart/2005/8/layout/list1"/>
    <dgm:cxn modelId="{9C40272C-7B53-40FE-9B5B-38808AA110F1}" type="presParOf" srcId="{20FCAAC3-D4D3-45EB-94BA-EE6C7ED08406}" destId="{D0DD698F-F3CD-47EA-A3C7-6DB5E95F7BA2}" srcOrd="1" destOrd="0" presId="urn:microsoft.com/office/officeart/2005/8/layout/list1"/>
    <dgm:cxn modelId="{CA5E61B8-70C2-4DDF-80F0-55DC7A1A2468}" type="presParOf" srcId="{45553A83-A0B7-4D70-A2CE-2C47F63B10A0}" destId="{F3EE4A4E-1AAB-4546-9B5F-AC900911553A}" srcOrd="1" destOrd="0" presId="urn:microsoft.com/office/officeart/2005/8/layout/list1"/>
    <dgm:cxn modelId="{E1981FCE-B935-4F24-BB9E-C5C4062DE51C}" type="presParOf" srcId="{45553A83-A0B7-4D70-A2CE-2C47F63B10A0}" destId="{DFBDD56D-B082-4C80-BCBB-1CDE4C65069D}" srcOrd="2" destOrd="0" presId="urn:microsoft.com/office/officeart/2005/8/layout/list1"/>
    <dgm:cxn modelId="{C7D4740A-11AD-4CB0-9B6C-DAA8F7D71D64}" type="presParOf" srcId="{45553A83-A0B7-4D70-A2CE-2C47F63B10A0}" destId="{6D4D5010-37EB-4E4A-A631-A16C62525B8F}" srcOrd="3" destOrd="0" presId="urn:microsoft.com/office/officeart/2005/8/layout/list1"/>
    <dgm:cxn modelId="{6B9AFD79-7884-47B9-9CF3-4CA1931DDC7A}" type="presParOf" srcId="{45553A83-A0B7-4D70-A2CE-2C47F63B10A0}" destId="{008AF8BC-F8EC-4B8E-83F9-87365C50B256}" srcOrd="4" destOrd="0" presId="urn:microsoft.com/office/officeart/2005/8/layout/list1"/>
    <dgm:cxn modelId="{9948F828-D13F-4B0A-8482-54E82C7F8EB4}" type="presParOf" srcId="{008AF8BC-F8EC-4B8E-83F9-87365C50B256}" destId="{32058FE4-772D-430A-AEE3-817AFE55A9F0}" srcOrd="0" destOrd="0" presId="urn:microsoft.com/office/officeart/2005/8/layout/list1"/>
    <dgm:cxn modelId="{DE125EE4-F0E6-41EA-8B0F-14E74A96174E}" type="presParOf" srcId="{008AF8BC-F8EC-4B8E-83F9-87365C50B256}" destId="{AFC545E9-04CF-45EA-9E77-AD33D2CAC2B5}" srcOrd="1" destOrd="0" presId="urn:microsoft.com/office/officeart/2005/8/layout/list1"/>
    <dgm:cxn modelId="{0B66000F-FF99-4D22-A51D-231D92BD68F5}" type="presParOf" srcId="{45553A83-A0B7-4D70-A2CE-2C47F63B10A0}" destId="{0320DCB3-79AE-4BCD-B00C-6FBDA2EE86F9}" srcOrd="5" destOrd="0" presId="urn:microsoft.com/office/officeart/2005/8/layout/list1"/>
    <dgm:cxn modelId="{F8231C33-F8D7-42B9-B67B-485C31EE9403}" type="presParOf" srcId="{45553A83-A0B7-4D70-A2CE-2C47F63B10A0}" destId="{A94AD604-8E4F-4B66-9B93-CD1BAD5D63C2}" srcOrd="6" destOrd="0" presId="urn:microsoft.com/office/officeart/2005/8/layout/list1"/>
    <dgm:cxn modelId="{6CB24FAA-B82F-4114-ACB8-843B30EFA8F6}" type="presParOf" srcId="{45553A83-A0B7-4D70-A2CE-2C47F63B10A0}" destId="{440F429D-4EF2-4FC7-A21F-3CC1DA1658D2}" srcOrd="7" destOrd="0" presId="urn:microsoft.com/office/officeart/2005/8/layout/list1"/>
    <dgm:cxn modelId="{8DEECB2C-95FC-41A7-A64F-C09D91C8D72C}" type="presParOf" srcId="{45553A83-A0B7-4D70-A2CE-2C47F63B10A0}" destId="{678B4AD0-123B-4600-91D5-CBC82E8338E5}" srcOrd="8" destOrd="0" presId="urn:microsoft.com/office/officeart/2005/8/layout/list1"/>
    <dgm:cxn modelId="{6DB05B4F-33B4-4B23-BDA1-AEBA68AA125E}" type="presParOf" srcId="{678B4AD0-123B-4600-91D5-CBC82E8338E5}" destId="{96D31F21-B4B9-42EB-BA92-52A3A0CD694C}" srcOrd="0" destOrd="0" presId="urn:microsoft.com/office/officeart/2005/8/layout/list1"/>
    <dgm:cxn modelId="{018872C0-A46F-4174-96B3-76DBD4F8E4D4}" type="presParOf" srcId="{678B4AD0-123B-4600-91D5-CBC82E8338E5}" destId="{C3AB6037-1BBB-4E25-846A-D75508D4317F}" srcOrd="1" destOrd="0" presId="urn:microsoft.com/office/officeart/2005/8/layout/list1"/>
    <dgm:cxn modelId="{8C6606E1-596D-4A90-86F3-10B082B84904}" type="presParOf" srcId="{45553A83-A0B7-4D70-A2CE-2C47F63B10A0}" destId="{B2A51C1D-288C-49F5-B7FE-D973CB956E1D}" srcOrd="9" destOrd="0" presId="urn:microsoft.com/office/officeart/2005/8/layout/list1"/>
    <dgm:cxn modelId="{82B09A6D-8952-4365-B39C-C9CD182EA857}" type="presParOf" srcId="{45553A83-A0B7-4D70-A2CE-2C47F63B10A0}" destId="{34BE1351-48FA-431A-9248-873B30075FFA}" srcOrd="10" destOrd="0" presId="urn:microsoft.com/office/officeart/2005/8/layout/list1"/>
    <dgm:cxn modelId="{069C2571-BE00-410E-95A5-C3D4E24BC5F0}" type="presParOf" srcId="{45553A83-A0B7-4D70-A2CE-2C47F63B10A0}" destId="{1A107F4F-6089-46BA-915B-9A2748B40B5A}" srcOrd="11" destOrd="0" presId="urn:microsoft.com/office/officeart/2005/8/layout/list1"/>
    <dgm:cxn modelId="{C7A3D0C2-EEC5-44C7-A17E-E280DC207660}" type="presParOf" srcId="{45553A83-A0B7-4D70-A2CE-2C47F63B10A0}" destId="{FBE727F6-1151-4092-8EC2-1ACA99F99867}" srcOrd="12" destOrd="0" presId="urn:microsoft.com/office/officeart/2005/8/layout/list1"/>
    <dgm:cxn modelId="{531C46E6-FF89-4383-A278-7E2754F45F48}" type="presParOf" srcId="{FBE727F6-1151-4092-8EC2-1ACA99F99867}" destId="{56858A10-B6D2-4E6A-8496-6E53B9146DF8}" srcOrd="0" destOrd="0" presId="urn:microsoft.com/office/officeart/2005/8/layout/list1"/>
    <dgm:cxn modelId="{1ECFF691-C3FC-4CDC-9163-68A2D526DFEA}" type="presParOf" srcId="{FBE727F6-1151-4092-8EC2-1ACA99F99867}" destId="{223FF125-0659-4D67-A5EF-1B2D5FD277C1}" srcOrd="1" destOrd="0" presId="urn:microsoft.com/office/officeart/2005/8/layout/list1"/>
    <dgm:cxn modelId="{DCC704A7-3CAB-4D25-AFF5-547917074E3E}" type="presParOf" srcId="{45553A83-A0B7-4D70-A2CE-2C47F63B10A0}" destId="{C1D0960D-06A7-4F5F-88D7-DC173E919676}" srcOrd="13" destOrd="0" presId="urn:microsoft.com/office/officeart/2005/8/layout/list1"/>
    <dgm:cxn modelId="{6988085A-2D2D-4ACC-BD44-E78CAB5701F5}" type="presParOf" srcId="{45553A83-A0B7-4D70-A2CE-2C47F63B10A0}" destId="{4EE78861-E278-495A-8469-6EC4DCC85445}" srcOrd="14" destOrd="0" presId="urn:microsoft.com/office/officeart/2005/8/layout/list1"/>
    <dgm:cxn modelId="{5AE045CF-4FBB-4D95-B09A-6E3C83A0798B}" type="presParOf" srcId="{45553A83-A0B7-4D70-A2CE-2C47F63B10A0}" destId="{0D1CF48D-F4EE-4AE0-BECF-AFABD485EC46}" srcOrd="15" destOrd="0" presId="urn:microsoft.com/office/officeart/2005/8/layout/list1"/>
    <dgm:cxn modelId="{6CEE733F-A3D5-4195-86CF-7B3BD21A4C42}" type="presParOf" srcId="{45553A83-A0B7-4D70-A2CE-2C47F63B10A0}" destId="{431CCD18-26FD-4E3D-A5CA-8DC0C1A2F310}" srcOrd="16" destOrd="0" presId="urn:microsoft.com/office/officeart/2005/8/layout/list1"/>
    <dgm:cxn modelId="{9F355B11-9A71-4FDB-BBCF-4880BCF97EBC}" type="presParOf" srcId="{431CCD18-26FD-4E3D-A5CA-8DC0C1A2F310}" destId="{7FE128F6-103F-4E69-A49E-93B84FF40C51}" srcOrd="0" destOrd="0" presId="urn:microsoft.com/office/officeart/2005/8/layout/list1"/>
    <dgm:cxn modelId="{BD3A46A4-2886-43E4-9E91-9E42481212FB}" type="presParOf" srcId="{431CCD18-26FD-4E3D-A5CA-8DC0C1A2F310}" destId="{94EEC9CD-2834-45B5-A67C-8EEE99641F03}" srcOrd="1" destOrd="0" presId="urn:microsoft.com/office/officeart/2005/8/layout/list1"/>
    <dgm:cxn modelId="{CBE6A069-9F9A-4A4C-B064-41EF4D0062B4}" type="presParOf" srcId="{45553A83-A0B7-4D70-A2CE-2C47F63B10A0}" destId="{19C9C3D4-D1A3-4303-809B-6DD1107F0392}" srcOrd="17" destOrd="0" presId="urn:microsoft.com/office/officeart/2005/8/layout/list1"/>
    <dgm:cxn modelId="{84A9A9FE-8163-4232-8735-2507B1E3C3F6}" type="presParOf" srcId="{45553A83-A0B7-4D70-A2CE-2C47F63B10A0}" destId="{4FA23EC5-8EE9-4566-8980-E663F33201F4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BDD56D-B082-4C80-BCBB-1CDE4C65069D}">
      <dsp:nvSpPr>
        <dsp:cNvPr id="0" name=""/>
        <dsp:cNvSpPr/>
      </dsp:nvSpPr>
      <dsp:spPr>
        <a:xfrm>
          <a:off x="0" y="467621"/>
          <a:ext cx="6911975" cy="226800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DD698F-F3CD-47EA-A3C7-6DB5E95F7BA2}">
      <dsp:nvSpPr>
        <dsp:cNvPr id="0" name=""/>
        <dsp:cNvSpPr/>
      </dsp:nvSpPr>
      <dsp:spPr>
        <a:xfrm>
          <a:off x="345598" y="172118"/>
          <a:ext cx="4838382" cy="42834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79" tIns="0" rIns="182879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The quadrotor is a symmetrical rigid body.</a:t>
          </a:r>
        </a:p>
      </dsp:txBody>
      <dsp:txXfrm>
        <a:off x="366508" y="193028"/>
        <a:ext cx="4796562" cy="386522"/>
      </dsp:txXfrm>
    </dsp:sp>
    <dsp:sp modelId="{A94AD604-8E4F-4B66-9B93-CD1BAD5D63C2}">
      <dsp:nvSpPr>
        <dsp:cNvPr id="0" name=""/>
        <dsp:cNvSpPr/>
      </dsp:nvSpPr>
      <dsp:spPr>
        <a:xfrm>
          <a:off x="0" y="1338521"/>
          <a:ext cx="6911975" cy="226800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C545E9-04CF-45EA-9E77-AD33D2CAC2B5}">
      <dsp:nvSpPr>
        <dsp:cNvPr id="0" name=""/>
        <dsp:cNvSpPr/>
      </dsp:nvSpPr>
      <dsp:spPr>
        <a:xfrm>
          <a:off x="345261" y="743021"/>
          <a:ext cx="4802335" cy="7283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79" tIns="0" rIns="182879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The origin of inertial coordinate system is in the same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position with the geometric center and centroid of the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Quadrotor.</a:t>
          </a:r>
        </a:p>
      </dsp:txBody>
      <dsp:txXfrm>
        <a:off x="380816" y="778576"/>
        <a:ext cx="4731225" cy="657230"/>
      </dsp:txXfrm>
    </dsp:sp>
    <dsp:sp modelId="{34BE1351-48FA-431A-9248-873B30075FFA}">
      <dsp:nvSpPr>
        <dsp:cNvPr id="0" name=""/>
        <dsp:cNvSpPr/>
      </dsp:nvSpPr>
      <dsp:spPr>
        <a:xfrm>
          <a:off x="0" y="1971901"/>
          <a:ext cx="6911975" cy="226800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AB6037-1BBB-4E25-846A-D75508D4317F}">
      <dsp:nvSpPr>
        <dsp:cNvPr id="0" name=""/>
        <dsp:cNvSpPr/>
      </dsp:nvSpPr>
      <dsp:spPr>
        <a:xfrm>
          <a:off x="345598" y="1613921"/>
          <a:ext cx="4838382" cy="49081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79" tIns="0" rIns="182879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Resistance and gravity of the quadrotor are not affected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by flight altitude and other factors.</a:t>
          </a:r>
        </a:p>
      </dsp:txBody>
      <dsp:txXfrm>
        <a:off x="369558" y="1637881"/>
        <a:ext cx="4790462" cy="442899"/>
      </dsp:txXfrm>
    </dsp:sp>
    <dsp:sp modelId="{4EE78861-E278-495A-8469-6EC4DCC85445}">
      <dsp:nvSpPr>
        <dsp:cNvPr id="0" name=""/>
        <dsp:cNvSpPr/>
      </dsp:nvSpPr>
      <dsp:spPr>
        <a:xfrm>
          <a:off x="0" y="2630122"/>
          <a:ext cx="6911975" cy="226800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3FF125-0659-4D67-A5EF-1B2D5FD277C1}">
      <dsp:nvSpPr>
        <dsp:cNvPr id="0" name=""/>
        <dsp:cNvSpPr/>
      </dsp:nvSpPr>
      <dsp:spPr>
        <a:xfrm>
          <a:off x="345261" y="2247301"/>
          <a:ext cx="4833657" cy="5156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79" tIns="0" rIns="182879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Tensions in all directions are proportional to the square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of the propeller speed.</a:t>
          </a:r>
        </a:p>
      </dsp:txBody>
      <dsp:txXfrm>
        <a:off x="370433" y="2272473"/>
        <a:ext cx="4783313" cy="465316"/>
      </dsp:txXfrm>
    </dsp:sp>
    <dsp:sp modelId="{4FA23EC5-8EE9-4566-8980-E663F33201F4}">
      <dsp:nvSpPr>
        <dsp:cNvPr id="0" name=""/>
        <dsp:cNvSpPr/>
      </dsp:nvSpPr>
      <dsp:spPr>
        <a:xfrm>
          <a:off x="0" y="3273489"/>
          <a:ext cx="6911975" cy="226800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EEC9CD-2834-45B5-A67C-8EEE99641F03}">
      <dsp:nvSpPr>
        <dsp:cNvPr id="0" name=""/>
        <dsp:cNvSpPr/>
      </dsp:nvSpPr>
      <dsp:spPr>
        <a:xfrm>
          <a:off x="345598" y="2905522"/>
          <a:ext cx="4838382" cy="50080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79" tIns="0" rIns="182879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The gyroscopic moments are ignored(MG).</a:t>
          </a:r>
        </a:p>
      </dsp:txBody>
      <dsp:txXfrm>
        <a:off x="370045" y="2929969"/>
        <a:ext cx="4789488" cy="4519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6107BD-5D89-45CD-A951-103F6A61DEDF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DF5D8-F15E-4D19-8006-FB2CA71A5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53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DF5D8-F15E-4D19-8006-FB2CA71A581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957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DF5D8-F15E-4D19-8006-FB2CA71A58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019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DF5D8-F15E-4D19-8006-FB2CA71A581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267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987574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664245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ransition spd="slow">
    <p:wipe/>
  </p:transition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 spd="slow">
    <p:wip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pn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12" Type="http://schemas.openxmlformats.org/officeDocument/2006/relationships/image" Target="../media/image1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15.png"/><Relationship Id="rId5" Type="http://schemas.openxmlformats.org/officeDocument/2006/relationships/image" Target="../media/image9.jpg"/><Relationship Id="rId10" Type="http://schemas.openxmlformats.org/officeDocument/2006/relationships/image" Target="../media/image14.pn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3620879"/>
            <a:ext cx="4860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Designing the controller of a Vertical take off and landing aircraft (VTOL)</a:t>
            </a:r>
          </a:p>
        </p:txBody>
      </p:sp>
      <p:sp>
        <p:nvSpPr>
          <p:cNvPr id="7" name="TextBox 6">
            <a:hlinkClick r:id="rId3"/>
          </p:cNvPr>
          <p:cNvSpPr txBox="1"/>
          <p:nvPr/>
        </p:nvSpPr>
        <p:spPr>
          <a:xfrm>
            <a:off x="179512" y="4808213"/>
            <a:ext cx="84250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Amirkabir</a:t>
            </a:r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University of Technology (Tehran Polytechnic)</a:t>
            </a:r>
            <a:endParaRPr lang="ko-KR" altLang="en-US" sz="9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956376" y="195486"/>
            <a:ext cx="937514" cy="230402"/>
            <a:chOff x="3275856" y="1242391"/>
            <a:chExt cx="1656184" cy="407020"/>
          </a:xfrm>
        </p:grpSpPr>
        <p:sp>
          <p:nvSpPr>
            <p:cNvPr id="12" name="Rounded Rectangle 11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38" y="2499742"/>
            <a:ext cx="1187437" cy="10595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4466" y="4515966"/>
            <a:ext cx="58176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rush455 BT" panose="03090802040305080204" pitchFamily="66" charset="0"/>
                <a:ea typeface="맑은 고딕" pitchFamily="50" charset="-127"/>
                <a:cs typeface="Arial" pitchFamily="34" charset="0"/>
              </a:rPr>
              <a:t>MohammadMahdi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rush455 BT" panose="03090802040305080204" pitchFamily="66" charset="0"/>
                <a:ea typeface="맑은 고딕" pitchFamily="50" charset="-127"/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rush455 BT" panose="03090802040305080204" pitchFamily="66" charset="0"/>
                <a:ea typeface="맑은 고딕" pitchFamily="50" charset="-127"/>
                <a:cs typeface="Arial" pitchFamily="34" charset="0"/>
              </a:rPr>
              <a:t>Malverdi,Danesh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rush455 BT" panose="03090802040305080204" pitchFamily="66" charset="0"/>
                <a:ea typeface="맑은 고딕" pitchFamily="50" charset="-127"/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rush455 BT" panose="03090802040305080204" pitchFamily="66" charset="0"/>
                <a:ea typeface="맑은 고딕" pitchFamily="50" charset="-127"/>
                <a:cs typeface="Arial" pitchFamily="34" charset="0"/>
              </a:rPr>
              <a:t>Abodollahi,Sajjad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rush455 BT" panose="03090802040305080204" pitchFamily="66" charset="0"/>
                <a:ea typeface="맑은 고딕" pitchFamily="50" charset="-127"/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rush455 BT" panose="03090802040305080204" pitchFamily="66" charset="0"/>
                <a:ea typeface="맑은 고딕" pitchFamily="50" charset="-127"/>
                <a:cs typeface="Arial" pitchFamily="34" charset="0"/>
              </a:rPr>
              <a:t>Ghadiri,Mohammad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rush455 BT" panose="03090802040305080204" pitchFamily="66" charset="0"/>
                <a:ea typeface="맑은 고딕" pitchFamily="50" charset="-127"/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rush455 BT" panose="03090802040305080204" pitchFamily="66" charset="0"/>
                <a:ea typeface="맑은 고딕" pitchFamily="50" charset="-127"/>
                <a:cs typeface="Arial" pitchFamily="34" charset="0"/>
              </a:rPr>
              <a:t>Barabadi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Brush455 BT" panose="03090802040305080204" pitchFamily="66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51469"/>
            <a:ext cx="7848872" cy="1152129"/>
          </a:xfrm>
        </p:spPr>
        <p:txBody>
          <a:bodyPr/>
          <a:lstStyle/>
          <a:p>
            <a:r>
              <a:rPr lang="en-US" b="0" dirty="0"/>
              <a:t>Non-gravitational Forces Acting on</a:t>
            </a:r>
            <a:br>
              <a:rPr lang="en-US" b="0" dirty="0"/>
            </a:br>
            <a:r>
              <a:rPr lang="en-US" b="0" dirty="0"/>
              <a:t> the Quadrotor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779662"/>
            <a:ext cx="3726503" cy="1691787"/>
          </a:xfrm>
        </p:spPr>
      </p:pic>
    </p:spTree>
    <p:extLst>
      <p:ext uri="{BB962C8B-B14F-4D97-AF65-F5344CB8AC3E}">
        <p14:creationId xmlns:p14="http://schemas.microsoft.com/office/powerpoint/2010/main" val="378265416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Space Equations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118228"/>
            <a:ext cx="3600401" cy="645654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2211710"/>
            <a:ext cx="2911092" cy="2735817"/>
          </a:xfrm>
        </p:spPr>
      </p:pic>
    </p:spTree>
    <p:extLst>
      <p:ext uri="{BB962C8B-B14F-4D97-AF65-F5344CB8AC3E}">
        <p14:creationId xmlns:p14="http://schemas.microsoft.com/office/powerpoint/2010/main" val="4049602077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073211" y="987574"/>
                <a:ext cx="4021988" cy="15556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 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211" y="987574"/>
                <a:ext cx="4021988" cy="15556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051720" y="3219822"/>
                <a:ext cx="4043479" cy="17495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𝑧𝑧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𝑧𝑧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𝑧𝑧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𝑧𝑧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𝑧𝑧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𝑧𝑧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3219822"/>
                <a:ext cx="4043479" cy="17495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3699239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Linearization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1051521"/>
          </a:xfrm>
        </p:spPr>
        <p:txBody>
          <a:bodyPr/>
          <a:lstStyle/>
          <a:p>
            <a:r>
              <a:rPr lang="en-US" dirty="0"/>
              <a:t>Two Ways:</a:t>
            </a:r>
          </a:p>
          <a:p>
            <a:r>
              <a:rPr lang="en-US" dirty="0"/>
              <a:t>Linearization Feedback</a:t>
            </a:r>
          </a:p>
          <a:p>
            <a:r>
              <a:rPr lang="en-US" dirty="0"/>
              <a:t>Normal Linearization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339752" y="2931789"/>
                <a:ext cx="2908040" cy="12977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</m:t>
                      </m:r>
                      <m:acc>
                        <m:accPr>
                          <m:chr m:val="̈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𝑦𝑦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             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𝑧𝑧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2931789"/>
                <a:ext cx="2908040" cy="1297728"/>
              </a:xfrm>
              <a:prstGeom prst="rect">
                <a:avLst/>
              </a:prstGeom>
              <a:blipFill>
                <a:blip r:embed="rId2"/>
                <a:stretch>
                  <a:fillRect l="-1258" b="-3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3916695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1203598"/>
          </a:xfrm>
        </p:spPr>
        <p:txBody>
          <a:bodyPr/>
          <a:lstStyle/>
          <a:p>
            <a:r>
              <a:rPr lang="en-US" dirty="0"/>
              <a:t>Quadrotor Parameters and</a:t>
            </a:r>
            <a:br>
              <a:rPr lang="en-US" dirty="0"/>
            </a:br>
            <a:r>
              <a:rPr lang="en-US" dirty="0"/>
              <a:t>Constants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563638"/>
            <a:ext cx="6408712" cy="3248931"/>
          </a:xfrm>
        </p:spPr>
      </p:pic>
    </p:spTree>
    <p:extLst>
      <p:ext uri="{BB962C8B-B14F-4D97-AF65-F5344CB8AC3E}">
        <p14:creationId xmlns:p14="http://schemas.microsoft.com/office/powerpoint/2010/main" val="3047144345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07C37-B8A8-4042-86D3-0617A6673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45987BE-B905-4391-B6D5-33B594AD82C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1763688" y="884466"/>
            <a:ext cx="6794928" cy="4176050"/>
          </a:xfrm>
        </p:spPr>
      </p:pic>
    </p:spTree>
    <p:extLst>
      <p:ext uri="{BB962C8B-B14F-4D97-AF65-F5344CB8AC3E}">
        <p14:creationId xmlns:p14="http://schemas.microsoft.com/office/powerpoint/2010/main" val="3876809605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PID PSI Tuning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895D4F-8AC8-455F-B949-C60FA35E81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074" y="83127"/>
            <a:ext cx="5612926" cy="2736304"/>
          </a:xfrm>
        </p:spPr>
      </p:pic>
      <p:pic>
        <p:nvPicPr>
          <p:cNvPr id="5" name="Content Placeholder 4"/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819431"/>
            <a:ext cx="4035638" cy="232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291247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PID PSI Tuning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884466"/>
            <a:ext cx="5256584" cy="376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634125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PSI Tuning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44208" y="303498"/>
            <a:ext cx="1512168" cy="360040"/>
          </a:xfrm>
        </p:spPr>
        <p:txBody>
          <a:bodyPr/>
          <a:lstStyle/>
          <a:p>
            <a:r>
              <a:rPr lang="en-US" dirty="0"/>
              <a:t>Root Locus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E10ED4D-F5AA-4A4B-B492-649C7A8BD41F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31589"/>
            <a:ext cx="6552728" cy="3614769"/>
          </a:xfrm>
        </p:spPr>
      </p:pic>
    </p:spTree>
    <p:extLst>
      <p:ext uri="{BB962C8B-B14F-4D97-AF65-F5344CB8AC3E}">
        <p14:creationId xmlns:p14="http://schemas.microsoft.com/office/powerpoint/2010/main" val="2157513508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D7268-07AC-4D46-B422-AFAC0D856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0"/>
            <a:ext cx="2880320" cy="627534"/>
          </a:xfrm>
        </p:spPr>
        <p:txBody>
          <a:bodyPr/>
          <a:lstStyle/>
          <a:p>
            <a:r>
              <a:rPr lang="en-US" sz="2000" dirty="0"/>
              <a:t>Root Locus Details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BFAA15-7974-4546-8FFB-7E96A2EF78D0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40" y="627535"/>
            <a:ext cx="7514243" cy="4104456"/>
          </a:xfrm>
        </p:spPr>
      </p:pic>
    </p:spTree>
    <p:extLst>
      <p:ext uri="{BB962C8B-B14F-4D97-AF65-F5344CB8AC3E}">
        <p14:creationId xmlns:p14="http://schemas.microsoft.com/office/powerpoint/2010/main" val="99711084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523108"/>
            <a:ext cx="1520950" cy="851732"/>
          </a:xfrm>
        </p:spPr>
      </p:pic>
      <p:pic>
        <p:nvPicPr>
          <p:cNvPr id="4" name="Content Placeholder 3"/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322" y="3576281"/>
            <a:ext cx="2200945" cy="110047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7504" y="51470"/>
            <a:ext cx="9036496" cy="471638"/>
          </a:xfrm>
        </p:spPr>
        <p:txBody>
          <a:bodyPr/>
          <a:lstStyle/>
          <a:p>
            <a:r>
              <a:rPr lang="en-US" sz="2800" dirty="0"/>
              <a:t>What is a VTOL and what kinds are they 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427" y="3411113"/>
            <a:ext cx="1459098" cy="10328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2137720"/>
            <a:ext cx="1554561" cy="11541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627534"/>
            <a:ext cx="1872208" cy="11130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40" y="2806257"/>
            <a:ext cx="1578138" cy="9232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601" y="670179"/>
            <a:ext cx="2016224" cy="1129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449" y="3494438"/>
            <a:ext cx="1883713" cy="10152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51" y="3823367"/>
            <a:ext cx="2236602" cy="88066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703" y="1923678"/>
            <a:ext cx="2996083" cy="16306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73" y="1421763"/>
            <a:ext cx="1623123" cy="133757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888" y="572483"/>
            <a:ext cx="2667416" cy="156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94489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103108"/>
            <a:ext cx="7524328" cy="884466"/>
          </a:xfrm>
        </p:spPr>
        <p:txBody>
          <a:bodyPr/>
          <a:lstStyle/>
          <a:p>
            <a:r>
              <a:rPr lang="en-US" sz="2800" dirty="0"/>
              <a:t>PID PSI Tuning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39271" y="170029"/>
            <a:ext cx="1224136" cy="659852"/>
          </a:xfrm>
        </p:spPr>
        <p:txBody>
          <a:bodyPr/>
          <a:lstStyle/>
          <a:p>
            <a:r>
              <a:rPr lang="en-US" dirty="0"/>
              <a:t>All plots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944910"/>
            <a:ext cx="7344816" cy="3998498"/>
          </a:xfrm>
        </p:spPr>
      </p:pic>
    </p:spTree>
    <p:extLst>
      <p:ext uri="{BB962C8B-B14F-4D97-AF65-F5344CB8AC3E}">
        <p14:creationId xmlns:p14="http://schemas.microsoft.com/office/powerpoint/2010/main" val="1955681078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PSI Tuning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C69B1D5-070D-4F7E-A13C-83769D393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860" y="1059582"/>
            <a:ext cx="7642140" cy="3821070"/>
          </a:xfrm>
        </p:spPr>
      </p:pic>
    </p:spTree>
    <p:extLst>
      <p:ext uri="{BB962C8B-B14F-4D97-AF65-F5344CB8AC3E}">
        <p14:creationId xmlns:p14="http://schemas.microsoft.com/office/powerpoint/2010/main" val="2679132702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PSI Tuning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1" y="995636"/>
            <a:ext cx="7443273" cy="4024386"/>
          </a:xfrm>
        </p:spPr>
      </p:pic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6588224" y="267494"/>
            <a:ext cx="1656184" cy="460648"/>
          </a:xfrm>
        </p:spPr>
        <p:txBody>
          <a:bodyPr/>
          <a:lstStyle/>
          <a:p>
            <a:r>
              <a:rPr lang="en-US" dirty="0"/>
              <a:t>Scope Detail</a:t>
            </a:r>
          </a:p>
        </p:txBody>
      </p:sp>
    </p:spTree>
    <p:extLst>
      <p:ext uri="{BB962C8B-B14F-4D97-AF65-F5344CB8AC3E}">
        <p14:creationId xmlns:p14="http://schemas.microsoft.com/office/powerpoint/2010/main" val="3136977869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PID Tuning For Z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244" y="44269"/>
            <a:ext cx="5332285" cy="259948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BAA36A-A742-4BD3-829F-2BC7E17D3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643758"/>
            <a:ext cx="4588299" cy="24997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FDB866-7F30-4687-BE18-0EF9B5BAFF5B}"/>
              </a:ext>
            </a:extLst>
          </p:cNvPr>
          <p:cNvSpPr txBox="1"/>
          <p:nvPr/>
        </p:nvSpPr>
        <p:spPr>
          <a:xfrm>
            <a:off x="6588224" y="3723878"/>
            <a:ext cx="17099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Step Response</a:t>
            </a:r>
          </a:p>
          <a:p>
            <a:r>
              <a:rPr lang="en-US" dirty="0"/>
              <a:t> For Untuned</a:t>
            </a:r>
          </a:p>
          <a:p>
            <a:r>
              <a:rPr lang="en-US" dirty="0"/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428665715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Tuning For Z</a:t>
            </a: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391719"/>
            <a:ext cx="7488832" cy="3650805"/>
          </a:xfrm>
        </p:spPr>
      </p:pic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990056" y="1105497"/>
            <a:ext cx="6912768" cy="460648"/>
          </a:xfrm>
        </p:spPr>
        <p:txBody>
          <a:bodyPr/>
          <a:lstStyle/>
          <a:p>
            <a:r>
              <a:rPr lang="en-US" dirty="0" err="1"/>
              <a:t>Rlocus</a:t>
            </a:r>
            <a:r>
              <a:rPr lang="en-US" dirty="0"/>
              <a:t> For CG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450940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0"/>
            <a:ext cx="2304256" cy="771550"/>
          </a:xfrm>
        </p:spPr>
        <p:txBody>
          <a:bodyPr/>
          <a:lstStyle/>
          <a:p>
            <a:r>
              <a:rPr lang="en-US" sz="2000" dirty="0"/>
              <a:t>PID Tuning For Z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004048" y="241759"/>
            <a:ext cx="3240360" cy="288032"/>
          </a:xfrm>
        </p:spPr>
        <p:txBody>
          <a:bodyPr/>
          <a:lstStyle/>
          <a:p>
            <a:r>
              <a:rPr lang="en-US" dirty="0" err="1"/>
              <a:t>Rlocus</a:t>
            </a:r>
            <a:r>
              <a:rPr lang="en-US" dirty="0"/>
              <a:t> For CG With Gain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81C2E0-56A9-475B-8D68-F799C48AC10D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915566"/>
            <a:ext cx="7382582" cy="3888432"/>
          </a:xfrm>
        </p:spPr>
      </p:pic>
    </p:spTree>
    <p:extLst>
      <p:ext uri="{BB962C8B-B14F-4D97-AF65-F5344CB8AC3E}">
        <p14:creationId xmlns:p14="http://schemas.microsoft.com/office/powerpoint/2010/main" val="3700627228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Tuning For 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8264" y="211909"/>
            <a:ext cx="1008112" cy="460648"/>
          </a:xfrm>
        </p:spPr>
        <p:txBody>
          <a:bodyPr/>
          <a:lstStyle/>
          <a:p>
            <a:r>
              <a:rPr lang="en-US" dirty="0"/>
              <a:t>Tuned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275606"/>
            <a:ext cx="6552728" cy="3744416"/>
          </a:xfrm>
        </p:spPr>
      </p:pic>
    </p:spTree>
    <p:extLst>
      <p:ext uri="{BB962C8B-B14F-4D97-AF65-F5344CB8AC3E}">
        <p14:creationId xmlns:p14="http://schemas.microsoft.com/office/powerpoint/2010/main" val="1563370625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Tuning For 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Tuned Step Response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715" y="1448222"/>
            <a:ext cx="7524328" cy="3643808"/>
          </a:xfrm>
        </p:spPr>
      </p:pic>
    </p:spTree>
    <p:extLst>
      <p:ext uri="{BB962C8B-B14F-4D97-AF65-F5344CB8AC3E}">
        <p14:creationId xmlns:p14="http://schemas.microsoft.com/office/powerpoint/2010/main" val="1651530873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0"/>
            <a:ext cx="3960440" cy="884466"/>
          </a:xfrm>
        </p:spPr>
        <p:txBody>
          <a:bodyPr/>
          <a:lstStyle/>
          <a:p>
            <a:r>
              <a:rPr lang="en-US" dirty="0"/>
              <a:t>PID Tuning For Z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448222"/>
            <a:ext cx="7488832" cy="3643808"/>
          </a:xfr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79712" y="987574"/>
            <a:ext cx="3816424" cy="460648"/>
          </a:xfrm>
        </p:spPr>
        <p:txBody>
          <a:bodyPr/>
          <a:lstStyle/>
          <a:p>
            <a:r>
              <a:rPr lang="en-US" dirty="0"/>
              <a:t>Zoom In Tuned Step Response</a:t>
            </a:r>
          </a:p>
        </p:txBody>
      </p:sp>
    </p:spTree>
    <p:extLst>
      <p:ext uri="{BB962C8B-B14F-4D97-AF65-F5344CB8AC3E}">
        <p14:creationId xmlns:p14="http://schemas.microsoft.com/office/powerpoint/2010/main" val="1210615891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Tuning For Z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356" y="987574"/>
            <a:ext cx="7425140" cy="4104456"/>
          </a:xfr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516216" y="185160"/>
            <a:ext cx="1800200" cy="460648"/>
          </a:xfrm>
        </p:spPr>
        <p:txBody>
          <a:bodyPr/>
          <a:lstStyle/>
          <a:p>
            <a:r>
              <a:rPr lang="en-US" dirty="0"/>
              <a:t>Settling Time</a:t>
            </a:r>
          </a:p>
        </p:txBody>
      </p:sp>
    </p:spTree>
    <p:extLst>
      <p:ext uri="{BB962C8B-B14F-4D97-AF65-F5344CB8AC3E}">
        <p14:creationId xmlns:p14="http://schemas.microsoft.com/office/powerpoint/2010/main" val="125324652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 Quadrotors?</a:t>
            </a:r>
            <a:endParaRPr lang="ko-KR" alt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031266"/>
            <a:ext cx="2093356" cy="146847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3572808"/>
            <a:ext cx="2352261" cy="13681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3" y="3291829"/>
            <a:ext cx="2208518" cy="16542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172" y="884466"/>
            <a:ext cx="1983163" cy="123598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429683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107610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PID Tuning For Phi &amp; Theta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Rlocus</a:t>
            </a:r>
            <a:r>
              <a:rPr lang="en-US" dirty="0"/>
              <a:t> for 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645806"/>
            <a:ext cx="5544616" cy="2703001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6E6A25-62AA-4D37-91B3-151C70706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805" y="3133237"/>
            <a:ext cx="3528392" cy="19177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3ED4EE-D244-4B55-9161-3AD9A6FF3F0D}"/>
              </a:ext>
            </a:extLst>
          </p:cNvPr>
          <p:cNvSpPr txBox="1"/>
          <p:nvPr/>
        </p:nvSpPr>
        <p:spPr>
          <a:xfrm>
            <a:off x="5940152" y="3795886"/>
            <a:ext cx="18539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Step Response</a:t>
            </a:r>
          </a:p>
          <a:p>
            <a:r>
              <a:rPr lang="en-US" dirty="0"/>
              <a:t> For System</a:t>
            </a:r>
          </a:p>
          <a:p>
            <a:r>
              <a:rPr lang="en-US" dirty="0"/>
              <a:t> Without PID</a:t>
            </a:r>
          </a:p>
        </p:txBody>
      </p:sp>
    </p:spTree>
    <p:extLst>
      <p:ext uri="{BB962C8B-B14F-4D97-AF65-F5344CB8AC3E}">
        <p14:creationId xmlns:p14="http://schemas.microsoft.com/office/powerpoint/2010/main" val="3168191222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Tuning For Phi &amp; Theta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021" y="1663700"/>
            <a:ext cx="6144846" cy="2995613"/>
          </a:xfr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Rlocus</a:t>
            </a:r>
            <a:r>
              <a:rPr lang="en-US" dirty="0"/>
              <a:t> For CG</a:t>
            </a:r>
          </a:p>
        </p:txBody>
      </p:sp>
    </p:spTree>
    <p:extLst>
      <p:ext uri="{BB962C8B-B14F-4D97-AF65-F5344CB8AC3E}">
        <p14:creationId xmlns:p14="http://schemas.microsoft.com/office/powerpoint/2010/main" val="1798033042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Tuning For Phi &amp; Theta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Rlocus</a:t>
            </a:r>
            <a:r>
              <a:rPr lang="en-US" dirty="0"/>
              <a:t> For CG With Gain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635646"/>
            <a:ext cx="5590890" cy="2995613"/>
          </a:xfrm>
        </p:spPr>
      </p:pic>
    </p:spTree>
    <p:extLst>
      <p:ext uri="{BB962C8B-B14F-4D97-AF65-F5344CB8AC3E}">
        <p14:creationId xmlns:p14="http://schemas.microsoft.com/office/powerpoint/2010/main" val="3666080692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0"/>
            <a:ext cx="3528392" cy="843558"/>
          </a:xfrm>
        </p:spPr>
        <p:txBody>
          <a:bodyPr/>
          <a:lstStyle/>
          <a:p>
            <a:r>
              <a:rPr lang="en-US" sz="2000" dirty="0"/>
              <a:t>PID Tuning For Phi &amp; Theta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6136" y="191455"/>
            <a:ext cx="2736304" cy="460648"/>
          </a:xfrm>
        </p:spPr>
        <p:txBody>
          <a:bodyPr/>
          <a:lstStyle/>
          <a:p>
            <a:r>
              <a:rPr lang="en-US" dirty="0"/>
              <a:t>Tuned Step Response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987574"/>
            <a:ext cx="7416824" cy="4104456"/>
          </a:xfrm>
        </p:spPr>
      </p:pic>
    </p:spTree>
    <p:extLst>
      <p:ext uri="{BB962C8B-B14F-4D97-AF65-F5344CB8AC3E}">
        <p14:creationId xmlns:p14="http://schemas.microsoft.com/office/powerpoint/2010/main" val="384209646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1A7D5-AC97-4F92-B98F-33D6F4F06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0"/>
            <a:ext cx="6480720" cy="884466"/>
          </a:xfrm>
        </p:spPr>
        <p:txBody>
          <a:bodyPr/>
          <a:lstStyle/>
          <a:p>
            <a:r>
              <a:rPr lang="en-US" dirty="0"/>
              <a:t>PID Tuning For Phi &amp; Theta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06B07-3F97-4B0A-986D-04D750EA4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764" y="998562"/>
            <a:ext cx="3384376" cy="432048"/>
          </a:xfrm>
        </p:spPr>
        <p:txBody>
          <a:bodyPr/>
          <a:lstStyle/>
          <a:p>
            <a:r>
              <a:rPr lang="en-US" dirty="0"/>
              <a:t>Zoom In Step Response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7A8AFC7-E88F-4522-A3BC-DCC45A69CBED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275606"/>
            <a:ext cx="7537657" cy="3816424"/>
          </a:xfrm>
        </p:spPr>
      </p:pic>
    </p:spTree>
    <p:extLst>
      <p:ext uri="{BB962C8B-B14F-4D97-AF65-F5344CB8AC3E}">
        <p14:creationId xmlns:p14="http://schemas.microsoft.com/office/powerpoint/2010/main" val="1606039179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0"/>
            <a:ext cx="3672408" cy="884466"/>
          </a:xfrm>
        </p:spPr>
        <p:txBody>
          <a:bodyPr/>
          <a:lstStyle/>
          <a:p>
            <a:r>
              <a:rPr lang="en-US" sz="2000" dirty="0"/>
              <a:t>PID Tuning For Phi &amp; Theta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0232" y="281917"/>
            <a:ext cx="1728192" cy="460648"/>
          </a:xfrm>
        </p:spPr>
        <p:txBody>
          <a:bodyPr/>
          <a:lstStyle/>
          <a:p>
            <a:r>
              <a:rPr lang="en-US" dirty="0"/>
              <a:t>Settling Time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130" y="1059582"/>
            <a:ext cx="7444366" cy="4032448"/>
          </a:xfrm>
        </p:spPr>
      </p:pic>
    </p:spTree>
    <p:extLst>
      <p:ext uri="{BB962C8B-B14F-4D97-AF65-F5344CB8AC3E}">
        <p14:creationId xmlns:p14="http://schemas.microsoft.com/office/powerpoint/2010/main" val="413822479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Tuning For Phi &amp; Theta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Tuned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257" y="1635646"/>
            <a:ext cx="5307158" cy="2995613"/>
          </a:xfrm>
        </p:spPr>
      </p:pic>
    </p:spTree>
    <p:extLst>
      <p:ext uri="{BB962C8B-B14F-4D97-AF65-F5344CB8AC3E}">
        <p14:creationId xmlns:p14="http://schemas.microsoft.com/office/powerpoint/2010/main" val="2304291834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7C8C3-B46A-44A3-A44F-71AFED791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0FF433-D0B7-4428-8487-824F7C09DC7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1619672" y="742875"/>
            <a:ext cx="7128792" cy="4381237"/>
          </a:xfrm>
        </p:spPr>
      </p:pic>
    </p:spTree>
    <p:extLst>
      <p:ext uri="{BB962C8B-B14F-4D97-AF65-F5344CB8AC3E}">
        <p14:creationId xmlns:p14="http://schemas.microsoft.com/office/powerpoint/2010/main" val="874675790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C1CFB-0C52-4B6D-98CF-8BDA8C92F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0"/>
            <a:ext cx="5328592" cy="884466"/>
          </a:xfrm>
        </p:spPr>
        <p:txBody>
          <a:bodyPr/>
          <a:lstStyle/>
          <a:p>
            <a:r>
              <a:rPr lang="en-US" sz="2400" dirty="0"/>
              <a:t>Disturbance Effect On Phi &amp; Theta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FEDCE3-05FB-493F-9439-F64EB0E45574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762" y="915566"/>
            <a:ext cx="7452709" cy="4176464"/>
          </a:xfrm>
        </p:spPr>
      </p:pic>
    </p:spTree>
    <p:extLst>
      <p:ext uri="{BB962C8B-B14F-4D97-AF65-F5344CB8AC3E}">
        <p14:creationId xmlns:p14="http://schemas.microsoft.com/office/powerpoint/2010/main" val="393798277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28259-440E-41B7-8CE3-E48305DE1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Disturbance Effect On Phi &amp; Theta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D40CB62-8F7E-44D6-8EF4-4D1B377575F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912678"/>
            <a:ext cx="7467023" cy="4179352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FA7858-DE3A-46EE-A8D5-42CCC99B6316}"/>
              </a:ext>
            </a:extLst>
          </p:cNvPr>
          <p:cNvSpPr txBox="1"/>
          <p:nvPr/>
        </p:nvSpPr>
        <p:spPr>
          <a:xfrm>
            <a:off x="6372200" y="257567"/>
            <a:ext cx="18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Settling time</a:t>
            </a:r>
          </a:p>
        </p:txBody>
      </p:sp>
    </p:spTree>
    <p:extLst>
      <p:ext uri="{BB962C8B-B14F-4D97-AF65-F5344CB8AC3E}">
        <p14:creationId xmlns:p14="http://schemas.microsoft.com/office/powerpoint/2010/main" val="90222764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4501" y="123478"/>
            <a:ext cx="7329987" cy="884466"/>
          </a:xfrm>
        </p:spPr>
        <p:txBody>
          <a:bodyPr/>
          <a:lstStyle/>
          <a:p>
            <a:r>
              <a:rPr lang="en-US" dirty="0"/>
              <a:t>Quadrotors Configurations and Coordinates Analysis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626437"/>
            <a:ext cx="3354998" cy="26885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851670"/>
            <a:ext cx="2982724" cy="310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77707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7DEE1-F70E-4D8B-9668-47E43EE61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0"/>
            <a:ext cx="4536504" cy="884466"/>
          </a:xfrm>
        </p:spPr>
        <p:txBody>
          <a:bodyPr/>
          <a:lstStyle/>
          <a:p>
            <a:r>
              <a:rPr lang="en-US" sz="2000" dirty="0"/>
              <a:t>Disturbance Effect On Phi &amp; Theta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21CBE-BA15-453F-9319-64CE41F4E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0272" y="211909"/>
            <a:ext cx="1224136" cy="460648"/>
          </a:xfrm>
        </p:spPr>
        <p:txBody>
          <a:bodyPr/>
          <a:lstStyle/>
          <a:p>
            <a:r>
              <a:rPr lang="en-US" dirty="0"/>
              <a:t>SS Error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F2C0B1-CD0C-42D9-8C15-C9BBA2378464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3" y="915566"/>
            <a:ext cx="7589389" cy="4176464"/>
          </a:xfrm>
        </p:spPr>
      </p:pic>
    </p:spTree>
    <p:extLst>
      <p:ext uri="{BB962C8B-B14F-4D97-AF65-F5344CB8AC3E}">
        <p14:creationId xmlns:p14="http://schemas.microsoft.com/office/powerpoint/2010/main" val="314034742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2EC06-C272-4C11-A65F-44414B8A9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Disturbance Effect On Phi &amp; Theta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9F78-145C-4539-8F58-32B067443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0232" y="211909"/>
            <a:ext cx="1152128" cy="460648"/>
          </a:xfrm>
        </p:spPr>
        <p:txBody>
          <a:bodyPr/>
          <a:lstStyle/>
          <a:p>
            <a:r>
              <a:rPr lang="en-US" dirty="0"/>
              <a:t>Zoom In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8ADD95-BDA9-4BAA-9DA2-0C7C4F824A9B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987573"/>
            <a:ext cx="7340004" cy="3944017"/>
          </a:xfrm>
        </p:spPr>
      </p:pic>
    </p:spTree>
    <p:extLst>
      <p:ext uri="{BB962C8B-B14F-4D97-AF65-F5344CB8AC3E}">
        <p14:creationId xmlns:p14="http://schemas.microsoft.com/office/powerpoint/2010/main" val="2242946175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2671-28D5-4323-B72C-3149F152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Disturbance Effect On Psi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78605-DE49-40DA-B33B-DA235A311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1836" y="211909"/>
            <a:ext cx="1080120" cy="460648"/>
          </a:xfrm>
        </p:spPr>
        <p:txBody>
          <a:bodyPr/>
          <a:lstStyle/>
          <a:p>
            <a:r>
              <a:rPr lang="en-US" dirty="0"/>
              <a:t>Scope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B84F0D8-D12D-4943-9B4B-170C4BEBAF1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198" y="987574"/>
            <a:ext cx="7473492" cy="4032448"/>
          </a:xfrm>
        </p:spPr>
      </p:pic>
    </p:spTree>
    <p:extLst>
      <p:ext uri="{BB962C8B-B14F-4D97-AF65-F5344CB8AC3E}">
        <p14:creationId xmlns:p14="http://schemas.microsoft.com/office/powerpoint/2010/main" val="3882627491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6ECE5-C7B8-4A5A-969A-DD3AECAD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7664" y="41285"/>
            <a:ext cx="3384376" cy="884466"/>
          </a:xfrm>
        </p:spPr>
        <p:txBody>
          <a:bodyPr/>
          <a:lstStyle/>
          <a:p>
            <a:r>
              <a:rPr lang="en-US" sz="2000" dirty="0"/>
              <a:t>Disturbance Effect On Psi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B32E7-1D7C-4A08-B025-D4451B306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160" y="339502"/>
            <a:ext cx="1944216" cy="460648"/>
          </a:xfrm>
        </p:spPr>
        <p:txBody>
          <a:bodyPr/>
          <a:lstStyle/>
          <a:p>
            <a:r>
              <a:rPr lang="en-US" dirty="0"/>
              <a:t>Settling Time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56D2A14-C06F-4DED-A53A-49607366293E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102" y="925751"/>
            <a:ext cx="7572402" cy="4176464"/>
          </a:xfrm>
        </p:spPr>
      </p:pic>
    </p:spTree>
    <p:extLst>
      <p:ext uri="{BB962C8B-B14F-4D97-AF65-F5344CB8AC3E}">
        <p14:creationId xmlns:p14="http://schemas.microsoft.com/office/powerpoint/2010/main" val="2259575289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4615F-6C9F-43C9-899B-5FC56B74F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Disturbance Effect On Psi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5FCA5-9424-4FF6-9439-610D970DC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208" y="123478"/>
            <a:ext cx="1368152" cy="460648"/>
          </a:xfrm>
        </p:spPr>
        <p:txBody>
          <a:bodyPr/>
          <a:lstStyle/>
          <a:p>
            <a:r>
              <a:rPr lang="en-US" dirty="0"/>
              <a:t>SS Error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2D61269-88F7-497B-9B0F-C6B4F0391598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791" y="884466"/>
            <a:ext cx="7410705" cy="4135556"/>
          </a:xfrm>
        </p:spPr>
      </p:pic>
    </p:spTree>
    <p:extLst>
      <p:ext uri="{BB962C8B-B14F-4D97-AF65-F5344CB8AC3E}">
        <p14:creationId xmlns:p14="http://schemas.microsoft.com/office/powerpoint/2010/main" val="3152994270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069D7-B8F0-4FA7-9788-744A4D691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0"/>
            <a:ext cx="3456384" cy="884466"/>
          </a:xfrm>
        </p:spPr>
        <p:txBody>
          <a:bodyPr/>
          <a:lstStyle/>
          <a:p>
            <a:r>
              <a:rPr lang="en-US" sz="2000" dirty="0"/>
              <a:t>Disturbance Effect On Psi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7D62A-AF16-4FAC-9525-60D1A584A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160" y="123478"/>
            <a:ext cx="1512168" cy="460648"/>
          </a:xfrm>
        </p:spPr>
        <p:txBody>
          <a:bodyPr/>
          <a:lstStyle/>
          <a:p>
            <a:r>
              <a:rPr lang="en-US" dirty="0"/>
              <a:t>Zoom in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CD35029-5E74-434D-973D-059A48B5BFF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987574"/>
            <a:ext cx="7440642" cy="4104456"/>
          </a:xfrm>
        </p:spPr>
      </p:pic>
    </p:spTree>
    <p:extLst>
      <p:ext uri="{BB962C8B-B14F-4D97-AF65-F5344CB8AC3E}">
        <p14:creationId xmlns:p14="http://schemas.microsoft.com/office/powerpoint/2010/main" val="921430903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52C98-EAA6-43A3-9C90-CE0177912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Disturbance Effect On Z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604D08A-91FD-4591-B279-9A4C23256557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189" y="1007944"/>
            <a:ext cx="7269292" cy="3940070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E1EC65-E31A-4992-9776-6BF13134C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6176" y="123478"/>
            <a:ext cx="1152128" cy="460648"/>
          </a:xfrm>
        </p:spPr>
        <p:txBody>
          <a:bodyPr/>
          <a:lstStyle/>
          <a:p>
            <a:r>
              <a:rPr lang="en-US" dirty="0"/>
              <a:t>scope</a:t>
            </a:r>
          </a:p>
        </p:txBody>
      </p:sp>
    </p:spTree>
    <p:extLst>
      <p:ext uri="{BB962C8B-B14F-4D97-AF65-F5344CB8AC3E}">
        <p14:creationId xmlns:p14="http://schemas.microsoft.com/office/powerpoint/2010/main" val="1096812996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4995B-637A-4F1D-8615-467DAA07D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Disturbance Effect On 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D1B9F-E7BF-479F-B100-8E8BA64D0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0192" y="211909"/>
            <a:ext cx="1728192" cy="460648"/>
          </a:xfrm>
        </p:spPr>
        <p:txBody>
          <a:bodyPr/>
          <a:lstStyle/>
          <a:p>
            <a:r>
              <a:rPr lang="en-US" dirty="0"/>
              <a:t>Settling time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E3DB17D-E155-4469-8C29-3A1D72A87B1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143" y="915566"/>
            <a:ext cx="7390353" cy="4104456"/>
          </a:xfrm>
        </p:spPr>
      </p:pic>
    </p:spTree>
    <p:extLst>
      <p:ext uri="{BB962C8B-B14F-4D97-AF65-F5344CB8AC3E}">
        <p14:creationId xmlns:p14="http://schemas.microsoft.com/office/powerpoint/2010/main" val="246591764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6A473-0922-46CA-B459-EF4FD16BA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Disturbance Effect On 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732AA-789B-4CA2-8219-073B6491C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208" y="211909"/>
            <a:ext cx="1296144" cy="460648"/>
          </a:xfrm>
        </p:spPr>
        <p:txBody>
          <a:bodyPr/>
          <a:lstStyle/>
          <a:p>
            <a:r>
              <a:rPr lang="en-US" dirty="0"/>
              <a:t>Ss error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222AB41-0C2E-4BA7-ABAC-F5A02AD2F697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915566"/>
            <a:ext cx="7493929" cy="4176464"/>
          </a:xfrm>
        </p:spPr>
      </p:pic>
    </p:spTree>
    <p:extLst>
      <p:ext uri="{BB962C8B-B14F-4D97-AF65-F5344CB8AC3E}">
        <p14:creationId xmlns:p14="http://schemas.microsoft.com/office/powerpoint/2010/main" val="3865650124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B1757-B29F-4863-AFF5-9AF22DFF9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Disturbance Effect On 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5E6DF-2C4A-432A-A86C-899F4D091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208" y="211909"/>
            <a:ext cx="1152128" cy="460648"/>
          </a:xfrm>
        </p:spPr>
        <p:txBody>
          <a:bodyPr/>
          <a:lstStyle/>
          <a:p>
            <a:r>
              <a:rPr lang="en-US" dirty="0"/>
              <a:t>Ss error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36C209-E67D-4EAB-AB04-91825AEC4491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718" y="925085"/>
            <a:ext cx="7524328" cy="4126196"/>
          </a:xfrm>
        </p:spPr>
      </p:pic>
    </p:spTree>
    <p:extLst>
      <p:ext uri="{BB962C8B-B14F-4D97-AF65-F5344CB8AC3E}">
        <p14:creationId xmlns:p14="http://schemas.microsoft.com/office/powerpoint/2010/main" val="36561352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7704" y="267494"/>
            <a:ext cx="6480720" cy="627534"/>
          </a:xfrm>
        </p:spPr>
        <p:txBody>
          <a:bodyPr/>
          <a:lstStyle/>
          <a:p>
            <a:r>
              <a:rPr lang="en-US" dirty="0"/>
              <a:t>Body Coordinate and Inertial Coordinate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9696A-BB27-4D83-BB73-A3866303C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275606"/>
            <a:ext cx="5796644" cy="333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37532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&amp; Disturbance Effect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Psi Scope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011" y="1663700"/>
            <a:ext cx="6345403" cy="2995613"/>
          </a:xfrm>
        </p:spPr>
      </p:pic>
    </p:spTree>
    <p:extLst>
      <p:ext uri="{BB962C8B-B14F-4D97-AF65-F5344CB8AC3E}">
        <p14:creationId xmlns:p14="http://schemas.microsoft.com/office/powerpoint/2010/main" val="3831874582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&amp; Disturbance Effect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 Scope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505" y="1663700"/>
            <a:ext cx="6320414" cy="2995613"/>
          </a:xfrm>
        </p:spPr>
      </p:pic>
    </p:spTree>
    <p:extLst>
      <p:ext uri="{BB962C8B-B14F-4D97-AF65-F5344CB8AC3E}">
        <p14:creationId xmlns:p14="http://schemas.microsoft.com/office/powerpoint/2010/main" val="476438861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&amp; Disturbance Effect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Phi &amp; Theta Scope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45" y="1663700"/>
            <a:ext cx="6334335" cy="2995613"/>
          </a:xfrm>
        </p:spPr>
      </p:pic>
    </p:spTree>
    <p:extLst>
      <p:ext uri="{BB962C8B-B14F-4D97-AF65-F5344CB8AC3E}">
        <p14:creationId xmlns:p14="http://schemas.microsoft.com/office/powerpoint/2010/main" val="1042598558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&amp; Disturbance Effect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Zoom In Psi Scope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483" y="1663700"/>
            <a:ext cx="6460459" cy="2995613"/>
          </a:xfrm>
        </p:spPr>
      </p:pic>
    </p:spTree>
    <p:extLst>
      <p:ext uri="{BB962C8B-B14F-4D97-AF65-F5344CB8AC3E}">
        <p14:creationId xmlns:p14="http://schemas.microsoft.com/office/powerpoint/2010/main" val="1069559340"/>
      </p:ext>
    </p:extLst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&amp; Disturbance Effect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Zoom In Z Scope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45" y="1663700"/>
            <a:ext cx="6405335" cy="2995613"/>
          </a:xfrm>
        </p:spPr>
      </p:pic>
    </p:spTree>
    <p:extLst>
      <p:ext uri="{BB962C8B-B14F-4D97-AF65-F5344CB8AC3E}">
        <p14:creationId xmlns:p14="http://schemas.microsoft.com/office/powerpoint/2010/main" val="2678753390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&amp; Disturbance Effect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Zoom In Phi &amp; Theta Scope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734" y="1663700"/>
            <a:ext cx="6411957" cy="2995613"/>
          </a:xfrm>
        </p:spPr>
      </p:pic>
    </p:spTree>
    <p:extLst>
      <p:ext uri="{BB962C8B-B14F-4D97-AF65-F5344CB8AC3E}">
        <p14:creationId xmlns:p14="http://schemas.microsoft.com/office/powerpoint/2010/main" val="3250858780"/>
      </p:ext>
    </p:extLst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en-US" sz="2800" dirty="0"/>
              <a:t>Nonlinear Sys Without X &amp; Y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F82EEB8-E115-4A97-A39B-10FD1C354718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1547664" y="915566"/>
            <a:ext cx="7514548" cy="3960440"/>
          </a:xfrm>
        </p:spPr>
      </p:pic>
    </p:spTree>
    <p:extLst>
      <p:ext uri="{BB962C8B-B14F-4D97-AF65-F5344CB8AC3E}">
        <p14:creationId xmlns:p14="http://schemas.microsoft.com/office/powerpoint/2010/main" val="2436235876"/>
      </p:ext>
    </p:extLst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0"/>
            <a:ext cx="3744416" cy="884466"/>
          </a:xfrm>
        </p:spPr>
        <p:txBody>
          <a:bodyPr/>
          <a:lstStyle/>
          <a:p>
            <a:r>
              <a:rPr lang="en-US" sz="2000" dirty="0"/>
              <a:t>Nonlinear Sys Without X &amp; 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2240" y="339502"/>
            <a:ext cx="1368152" cy="460648"/>
          </a:xfrm>
        </p:spPr>
        <p:txBody>
          <a:bodyPr/>
          <a:lstStyle/>
          <a:p>
            <a:r>
              <a:rPr lang="en-US" dirty="0"/>
              <a:t>Phi Scope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884466"/>
            <a:ext cx="7477662" cy="4135556"/>
          </a:xfrm>
        </p:spPr>
      </p:pic>
    </p:spTree>
    <p:extLst>
      <p:ext uri="{BB962C8B-B14F-4D97-AF65-F5344CB8AC3E}">
        <p14:creationId xmlns:p14="http://schemas.microsoft.com/office/powerpoint/2010/main" val="4172199380"/>
      </p:ext>
    </p:extLst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0"/>
            <a:ext cx="3744416" cy="884466"/>
          </a:xfrm>
        </p:spPr>
        <p:txBody>
          <a:bodyPr/>
          <a:lstStyle/>
          <a:p>
            <a:r>
              <a:rPr lang="en-US" sz="2000" dirty="0"/>
              <a:t>Nonlinear Sys Without X &amp; Y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24C068BD-52C3-45FB-B70C-979B060079EB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751" y="915566"/>
            <a:ext cx="7460916" cy="4104456"/>
          </a:xfrm>
        </p:spPr>
      </p:pic>
      <p:sp>
        <p:nvSpPr>
          <p:cNvPr id="9" name="TextBox 8"/>
          <p:cNvSpPr txBox="1"/>
          <p:nvPr/>
        </p:nvSpPr>
        <p:spPr>
          <a:xfrm>
            <a:off x="6300192" y="257567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Theta Scope</a:t>
            </a:r>
          </a:p>
        </p:txBody>
      </p:sp>
    </p:spTree>
    <p:extLst>
      <p:ext uri="{BB962C8B-B14F-4D97-AF65-F5344CB8AC3E}">
        <p14:creationId xmlns:p14="http://schemas.microsoft.com/office/powerpoint/2010/main" val="2684863729"/>
      </p:ext>
    </p:extLst>
  </p:cSld>
  <p:clrMapOvr>
    <a:masterClrMapping/>
  </p:clrMapOvr>
  <p:transition spd="slow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2DBDA-2D7F-4DC9-B310-1CDEFDEF2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0"/>
            <a:ext cx="3744416" cy="884466"/>
          </a:xfrm>
        </p:spPr>
        <p:txBody>
          <a:bodyPr/>
          <a:lstStyle/>
          <a:p>
            <a:r>
              <a:rPr lang="en-US" sz="2000" dirty="0"/>
              <a:t>Nonlinear Sys Without X &amp; Y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75025C5-62AF-422A-8C59-2B3F420A12CE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987574"/>
            <a:ext cx="7488832" cy="4136320"/>
          </a:xfrm>
        </p:spPr>
      </p:pic>
    </p:spTree>
    <p:extLst>
      <p:ext uri="{BB962C8B-B14F-4D97-AF65-F5344CB8AC3E}">
        <p14:creationId xmlns:p14="http://schemas.microsoft.com/office/powerpoint/2010/main" val="428214451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123478"/>
            <a:ext cx="7524328" cy="760988"/>
          </a:xfrm>
        </p:spPr>
        <p:txBody>
          <a:bodyPr/>
          <a:lstStyle/>
          <a:p>
            <a:r>
              <a:rPr lang="en-US" dirty="0"/>
              <a:t>Transformation between</a:t>
            </a:r>
            <a:br>
              <a:rPr lang="en-US" dirty="0"/>
            </a:br>
            <a:r>
              <a:rPr lang="en-US" dirty="0"/>
              <a:t> Coordinates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CD0A9C1-9673-41B0-8C9B-590CF6A0E478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588" y="1062355"/>
            <a:ext cx="2587768" cy="16763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2D85C9-4556-4C94-AF9B-E022DC1AD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696" y="2657583"/>
            <a:ext cx="2145232" cy="10928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53E030-684F-4E06-986A-B78C2D3D8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052" y="2766140"/>
            <a:ext cx="2069148" cy="875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2571A7-6257-4A87-880C-529666D391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0232" y="2766140"/>
            <a:ext cx="2189348" cy="8757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6F20BC-1856-40DB-8E1F-06F459B26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5679" y="3669352"/>
            <a:ext cx="4266641" cy="139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99509"/>
      </p:ext>
    </p:extLst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0"/>
            <a:ext cx="3744416" cy="884466"/>
          </a:xfrm>
        </p:spPr>
        <p:txBody>
          <a:bodyPr/>
          <a:lstStyle/>
          <a:p>
            <a:r>
              <a:rPr lang="en-US" sz="2000" dirty="0"/>
              <a:t>Nonlinear Sys Without X &amp; 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0192" y="211909"/>
            <a:ext cx="1152128" cy="460648"/>
          </a:xfrm>
        </p:spPr>
        <p:txBody>
          <a:bodyPr/>
          <a:lstStyle/>
          <a:p>
            <a:r>
              <a:rPr lang="en-US" dirty="0"/>
              <a:t>Z Scope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640" y="915566"/>
            <a:ext cx="7514863" cy="4176464"/>
          </a:xfrm>
        </p:spPr>
      </p:pic>
    </p:spTree>
    <p:extLst>
      <p:ext uri="{BB962C8B-B14F-4D97-AF65-F5344CB8AC3E}">
        <p14:creationId xmlns:p14="http://schemas.microsoft.com/office/powerpoint/2010/main" val="1988516860"/>
      </p:ext>
    </p:extLst>
  </p:cSld>
  <p:clrMapOvr>
    <a:masterClrMapping/>
  </p:clrMapOvr>
  <p:transition spd="slow"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0"/>
            <a:ext cx="6840760" cy="627534"/>
          </a:xfrm>
        </p:spPr>
        <p:txBody>
          <a:bodyPr/>
          <a:lstStyle/>
          <a:p>
            <a:r>
              <a:rPr lang="en-US" sz="2000"/>
              <a:t>Nonlinear System Tuned </a:t>
            </a:r>
            <a:r>
              <a:rPr lang="en-US" sz="2000" dirty="0"/>
              <a:t>by linear PID With X&amp;Y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793427"/>
            <a:ext cx="7992888" cy="4154587"/>
          </a:xfrm>
        </p:spPr>
      </p:pic>
    </p:spTree>
    <p:extLst>
      <p:ext uri="{BB962C8B-B14F-4D97-AF65-F5344CB8AC3E}">
        <p14:creationId xmlns:p14="http://schemas.microsoft.com/office/powerpoint/2010/main" val="3896892942"/>
      </p:ext>
    </p:extLst>
  </p:cSld>
  <p:clrMapOvr>
    <a:masterClrMapping/>
  </p:clrMapOvr>
  <p:transition spd="slow"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17D1D-4FA3-4B8D-81E2-98A754EC0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2B9D7C1-04D8-4B13-BB10-8C360EC8F22C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203598"/>
            <a:ext cx="7373619" cy="3816424"/>
          </a:xfrm>
        </p:spPr>
      </p:pic>
    </p:spTree>
    <p:extLst>
      <p:ext uri="{BB962C8B-B14F-4D97-AF65-F5344CB8AC3E}">
        <p14:creationId xmlns:p14="http://schemas.microsoft.com/office/powerpoint/2010/main" val="2484444057"/>
      </p:ext>
    </p:extLst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8D602-B76B-48F9-96A8-803EC4D38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C4AFA6-8DA8-41B5-B0A4-C10A5BEFF8CC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131590"/>
            <a:ext cx="7455654" cy="3888432"/>
          </a:xfrm>
        </p:spPr>
      </p:pic>
    </p:spTree>
    <p:extLst>
      <p:ext uri="{BB962C8B-B14F-4D97-AF65-F5344CB8AC3E}">
        <p14:creationId xmlns:p14="http://schemas.microsoft.com/office/powerpoint/2010/main" val="1694757775"/>
      </p:ext>
    </p:extLst>
  </p:cSld>
  <p:clrMapOvr>
    <a:masterClrMapping/>
  </p:clrMapOvr>
  <p:transition spd="slow"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65FA2-DE6D-4E29-8B1C-A653F236E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DA21E44-E62F-4111-B35C-B9BFF5AE4F1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275606"/>
            <a:ext cx="7272808" cy="3744416"/>
          </a:xfrm>
        </p:spPr>
      </p:pic>
    </p:spTree>
    <p:extLst>
      <p:ext uri="{BB962C8B-B14F-4D97-AF65-F5344CB8AC3E}">
        <p14:creationId xmlns:p14="http://schemas.microsoft.com/office/powerpoint/2010/main" val="4277045670"/>
      </p:ext>
    </p:extLst>
  </p:cSld>
  <p:clrMapOvr>
    <a:masterClrMapping/>
  </p:clrMapOvr>
  <p:transition spd="slow"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D3E0F-26D1-4541-AB87-CE36B517D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6A906F1-3686-4B21-A0C3-031DB060FBDC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036" y="987574"/>
            <a:ext cx="7460916" cy="4032448"/>
          </a:xfrm>
        </p:spPr>
      </p:pic>
    </p:spTree>
    <p:extLst>
      <p:ext uri="{BB962C8B-B14F-4D97-AF65-F5344CB8AC3E}">
        <p14:creationId xmlns:p14="http://schemas.microsoft.com/office/powerpoint/2010/main" val="3397387414"/>
      </p:ext>
    </p:extLst>
  </p:cSld>
  <p:clrMapOvr>
    <a:masterClrMapping/>
  </p:clrMapOvr>
  <p:transition spd="slow">
    <p:wip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E2967-F0B0-40CC-8C59-995DA33C5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B7C9F4-1468-42C1-BD1E-C4676681CFE7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1" y="987574"/>
            <a:ext cx="7502229" cy="4032448"/>
          </a:xfrm>
        </p:spPr>
      </p:pic>
    </p:spTree>
    <p:extLst>
      <p:ext uri="{BB962C8B-B14F-4D97-AF65-F5344CB8AC3E}">
        <p14:creationId xmlns:p14="http://schemas.microsoft.com/office/powerpoint/2010/main" val="492819414"/>
      </p:ext>
    </p:extLst>
  </p:cSld>
  <p:clrMapOvr>
    <a:masterClrMapping/>
  </p:clrMapOvr>
  <p:transition spd="slow">
    <p:wip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3520A-EAA0-4480-9441-2BF8926B0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296B9CA-65DD-4B35-A4B8-1D7972544FBA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987574"/>
            <a:ext cx="7469142" cy="4032448"/>
          </a:xfrm>
        </p:spPr>
      </p:pic>
    </p:spTree>
    <p:extLst>
      <p:ext uri="{BB962C8B-B14F-4D97-AF65-F5344CB8AC3E}">
        <p14:creationId xmlns:p14="http://schemas.microsoft.com/office/powerpoint/2010/main" val="3030445440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Equations Assumptions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2780349617"/>
              </p:ext>
            </p:extLst>
          </p:nvPr>
        </p:nvGraphicFramePr>
        <p:xfrm>
          <a:off x="1925848" y="1275606"/>
          <a:ext cx="6911975" cy="3672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0432760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Auxiliary Equations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042" y="1059582"/>
            <a:ext cx="2279588" cy="2995613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171" y="884466"/>
            <a:ext cx="3611829" cy="144016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383" y="2370682"/>
            <a:ext cx="2583404" cy="3734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834" y="2787774"/>
            <a:ext cx="2217612" cy="156985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946321" y="4262700"/>
            <a:ext cx="1574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Inertia Matrix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177" y="3885149"/>
            <a:ext cx="1524132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4967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Translational Equations of Motion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3696826"/>
            <a:ext cx="1822208" cy="1164436"/>
          </a:xfrm>
        </p:spPr>
      </p:pic>
      <p:sp>
        <p:nvSpPr>
          <p:cNvPr id="3" name="TextBox 2"/>
          <p:cNvSpPr txBox="1"/>
          <p:nvPr/>
        </p:nvSpPr>
        <p:spPr>
          <a:xfrm>
            <a:off x="1952211" y="1606289"/>
            <a:ext cx="61926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dirty="0"/>
              <a:t>r=[x y z]</a:t>
            </a:r>
            <a:r>
              <a:rPr lang="en-US" sz="1200" baseline="30000" dirty="0"/>
              <a:t>T</a:t>
            </a:r>
            <a:r>
              <a:rPr lang="en-US" sz="1200" dirty="0"/>
              <a:t>	      Quadrotor’s distance from the inertial frame</a:t>
            </a:r>
          </a:p>
          <a:p>
            <a:pPr>
              <a:lnSpc>
                <a:spcPct val="200000"/>
              </a:lnSpc>
            </a:pPr>
            <a:r>
              <a:rPr lang="en-US" sz="1200" dirty="0"/>
              <a:t>m	      Quadrotor’s mass</a:t>
            </a:r>
          </a:p>
          <a:p>
            <a:pPr>
              <a:lnSpc>
                <a:spcPct val="200000"/>
              </a:lnSpc>
            </a:pPr>
            <a:r>
              <a:rPr lang="en-US" sz="1200" dirty="0"/>
              <a:t>g	      gravitational acceleration g=9.81 m/s</a:t>
            </a:r>
            <a:r>
              <a:rPr lang="en-US" sz="1200" baseline="30000" dirty="0"/>
              <a:t>2</a:t>
            </a:r>
          </a:p>
          <a:p>
            <a:pPr>
              <a:lnSpc>
                <a:spcPct val="200000"/>
              </a:lnSpc>
            </a:pPr>
            <a:r>
              <a:rPr lang="en-US" sz="1200" dirty="0"/>
              <a:t>F</a:t>
            </a:r>
            <a:r>
              <a:rPr lang="en-US" sz="1200" baseline="-25000" dirty="0"/>
              <a:t>B</a:t>
            </a:r>
            <a:r>
              <a:rPr lang="en-US" sz="1200" dirty="0"/>
              <a:t>	      non-gravitational forces acting on the quadrotor in the body frame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14800" y="211412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646051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1215</TotalTime>
  <Words>614</Words>
  <Application>Microsoft Office PowerPoint</Application>
  <PresentationFormat>On-screen Show (16:9)</PresentationFormat>
  <Paragraphs>140</Paragraphs>
  <Slides>67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맑은 고딕</vt:lpstr>
      <vt:lpstr>Arial</vt:lpstr>
      <vt:lpstr>Brush455 BT</vt:lpstr>
      <vt:lpstr>Calibri</vt:lpstr>
      <vt:lpstr>Cambria Math</vt:lpstr>
      <vt:lpstr>Office Theme</vt:lpstr>
      <vt:lpstr>Custom Design</vt:lpstr>
      <vt:lpstr>PowerPoint Presentation</vt:lpstr>
      <vt:lpstr>What is a VTOL and what kinds are they ?</vt:lpstr>
      <vt:lpstr>Why Quadrotors?</vt:lpstr>
      <vt:lpstr>Quadrotors Configurations and Coordinates Analysis</vt:lpstr>
      <vt:lpstr>Body Coordinate and Inertial Coordinate</vt:lpstr>
      <vt:lpstr>Transformation between  Coordinates</vt:lpstr>
      <vt:lpstr>Dynamic Equations Assumptions</vt:lpstr>
      <vt:lpstr>Auxiliary Equations</vt:lpstr>
      <vt:lpstr>Translational Equations of Motion</vt:lpstr>
      <vt:lpstr>Non-gravitational Forces Acting on  the Quadrotor</vt:lpstr>
      <vt:lpstr>State Space Equations</vt:lpstr>
      <vt:lpstr>Dynamic Equations</vt:lpstr>
      <vt:lpstr>Linearization</vt:lpstr>
      <vt:lpstr>Quadrotor Parameters and Constants</vt:lpstr>
      <vt:lpstr>Block diagram</vt:lpstr>
      <vt:lpstr>PID PSI Tuning</vt:lpstr>
      <vt:lpstr>PID PSI Tuning</vt:lpstr>
      <vt:lpstr>PID PSI Tuning</vt:lpstr>
      <vt:lpstr>Root Locus Details</vt:lpstr>
      <vt:lpstr>PID PSI Tuning</vt:lpstr>
      <vt:lpstr>PID PSI Tuning</vt:lpstr>
      <vt:lpstr>PID PSI Tuning</vt:lpstr>
      <vt:lpstr>PID Tuning For Z</vt:lpstr>
      <vt:lpstr>PID Tuning For Z</vt:lpstr>
      <vt:lpstr>PID Tuning For Z</vt:lpstr>
      <vt:lpstr>PID Tuning For Z</vt:lpstr>
      <vt:lpstr>PID Tuning For Z</vt:lpstr>
      <vt:lpstr>PID Tuning For Z</vt:lpstr>
      <vt:lpstr>PID Tuning For Z</vt:lpstr>
      <vt:lpstr>PID Tuning For Phi &amp; Theta</vt:lpstr>
      <vt:lpstr>PID Tuning For Phi &amp; Theta</vt:lpstr>
      <vt:lpstr>PID Tuning For Phi &amp; Theta</vt:lpstr>
      <vt:lpstr>PID Tuning For Phi &amp; Theta</vt:lpstr>
      <vt:lpstr>PID Tuning For Phi &amp; Theta</vt:lpstr>
      <vt:lpstr>PID Tuning For Phi &amp; Theta</vt:lpstr>
      <vt:lpstr>PID Tuning For Phi &amp; Theta</vt:lpstr>
      <vt:lpstr>Block Diagrams</vt:lpstr>
      <vt:lpstr>Disturbance Effect On Phi &amp; Theta</vt:lpstr>
      <vt:lpstr>Disturbance Effect On Phi &amp; Theta</vt:lpstr>
      <vt:lpstr>Disturbance Effect On Phi &amp; Theta</vt:lpstr>
      <vt:lpstr>Disturbance Effect On Phi &amp; Theta</vt:lpstr>
      <vt:lpstr>Disturbance Effect On Psi</vt:lpstr>
      <vt:lpstr>Disturbance Effect On Psi</vt:lpstr>
      <vt:lpstr>Disturbance Effect On Psi</vt:lpstr>
      <vt:lpstr>Disturbance Effect On Psi</vt:lpstr>
      <vt:lpstr>Disturbance Effect On Z</vt:lpstr>
      <vt:lpstr>Disturbance Effect On Z</vt:lpstr>
      <vt:lpstr>Disturbance Effect On Z</vt:lpstr>
      <vt:lpstr>Disturbance Effect On Z</vt:lpstr>
      <vt:lpstr>Noise &amp; Disturbance Effect</vt:lpstr>
      <vt:lpstr>Noise &amp; Disturbance Effect</vt:lpstr>
      <vt:lpstr>Noise &amp; Disturbance Effect</vt:lpstr>
      <vt:lpstr>Noise &amp; Disturbance Effect</vt:lpstr>
      <vt:lpstr>Noise &amp; Disturbance Effect</vt:lpstr>
      <vt:lpstr>Noise &amp; Disturbance Effect</vt:lpstr>
      <vt:lpstr>Nonlinear Sys Without X &amp; Y</vt:lpstr>
      <vt:lpstr>Nonlinear Sys Without X &amp; Y</vt:lpstr>
      <vt:lpstr>Nonlinear Sys Without X &amp; Y</vt:lpstr>
      <vt:lpstr>Nonlinear Sys Without X &amp; Y</vt:lpstr>
      <vt:lpstr>Nonlinear Sys Without X &amp; Y</vt:lpstr>
      <vt:lpstr>Nonlinear System Tuned by linear PID With X&amp;Y</vt:lpstr>
      <vt:lpstr>PHI</vt:lpstr>
      <vt:lpstr>THETA</vt:lpstr>
      <vt:lpstr>PSI</vt:lpstr>
      <vt:lpstr>x</vt:lpstr>
      <vt:lpstr>Y</vt:lpstr>
      <vt:lpstr>Z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sajad ghadiri</cp:lastModifiedBy>
  <cp:revision>95</cp:revision>
  <dcterms:created xsi:type="dcterms:W3CDTF">2014-04-01T16:27:38Z</dcterms:created>
  <dcterms:modified xsi:type="dcterms:W3CDTF">2021-02-08T08:14:17Z</dcterms:modified>
</cp:coreProperties>
</file>